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8" r:id="rId2"/>
    <p:sldId id="380" r:id="rId3"/>
    <p:sldId id="374" r:id="rId4"/>
    <p:sldId id="376" r:id="rId5"/>
    <p:sldId id="377" r:id="rId6"/>
    <p:sldId id="381" r:id="rId7"/>
    <p:sldId id="378" r:id="rId8"/>
    <p:sldId id="379" r:id="rId9"/>
    <p:sldId id="382" r:id="rId10"/>
    <p:sldId id="383" r:id="rId11"/>
    <p:sldId id="385" r:id="rId12"/>
    <p:sldId id="365" r:id="rId13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órecka Agnieszka" initials="GA" lastIdx="2" clrIdx="0">
    <p:extLst>
      <p:ext uri="{19B8F6BF-5375-455C-9EA6-DF929625EA0E}">
        <p15:presenceInfo xmlns:p15="http://schemas.microsoft.com/office/powerpoint/2012/main" userId="S-1-5-21-3004812752-890403532-2074431140-17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FFA7"/>
    <a:srgbClr val="FFFF66"/>
    <a:srgbClr val="CC3300"/>
    <a:srgbClr val="C9C9C9"/>
    <a:srgbClr val="E4E4E4"/>
    <a:srgbClr val="CCFFCC"/>
    <a:srgbClr val="DDDDDD"/>
    <a:srgbClr val="002060"/>
    <a:srgbClr val="FF0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8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331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CFCF1-AF59-4A35-B036-D3F261C7FDE7}" type="datetimeFigureOut">
              <a:rPr lang="pl-PL" smtClean="0"/>
              <a:pPr/>
              <a:t>23.02.2021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28587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4" y="9428587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56F54F-C850-44C0-9A4A-4F841B5897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03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427E9-04D1-4F7F-9014-66C488BA34CD}" type="datetimeFigureOut">
              <a:rPr lang="pl-PL" smtClean="0"/>
              <a:pPr/>
              <a:t>23.02.2021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1" y="4777365"/>
            <a:ext cx="5438775" cy="390904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2863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63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7F102A-F2D9-48B5-9C66-432DEAB94EF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7126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F102A-F2D9-48B5-9C66-432DEAB94EFF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6332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1" t="11131" r="1102" b="83"/>
          <a:stretch/>
        </p:blipFill>
        <p:spPr>
          <a:xfrm>
            <a:off x="-32273" y="-16778"/>
            <a:ext cx="12263718" cy="6874779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8287" y="2390623"/>
            <a:ext cx="1409701" cy="1719835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1524000" y="5154800"/>
            <a:ext cx="9144000" cy="596337"/>
          </a:xfrm>
        </p:spPr>
        <p:txBody>
          <a:bodyPr anchor="ctr">
            <a:noAutofit/>
          </a:bodyPr>
          <a:lstStyle>
            <a:lvl1pPr algn="ctr">
              <a:defRPr sz="2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5990235"/>
            <a:ext cx="9144000" cy="518141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3432283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3230-C062-4571-8934-390241A4A5C8}" type="datetimeFigureOut">
              <a:rPr lang="pl-PL" smtClean="0"/>
              <a:pPr/>
              <a:t>23.02.2021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C9A6-D10F-4C8A-915C-D6CE913931B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9297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3230-C062-4571-8934-390241A4A5C8}" type="datetimeFigureOut">
              <a:rPr lang="pl-PL" smtClean="0"/>
              <a:pPr/>
              <a:t>23.02.2021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C9A6-D10F-4C8A-915C-D6CE913931B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6666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_m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1" t="11131" r="1102" b="83"/>
          <a:stretch/>
        </p:blipFill>
        <p:spPr>
          <a:xfrm>
            <a:off x="-32273" y="-16778"/>
            <a:ext cx="12263718" cy="6874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794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koncze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1" t="11131" r="1102" b="83"/>
          <a:stretch/>
        </p:blipFill>
        <p:spPr>
          <a:xfrm>
            <a:off x="-32273" y="-16778"/>
            <a:ext cx="12263718" cy="6874779"/>
          </a:xfrm>
          <a:prstGeom prst="rect">
            <a:avLst/>
          </a:prstGeom>
        </p:spPr>
      </p:pic>
      <p:sp>
        <p:nvSpPr>
          <p:cNvPr id="4" name="pole tekstowe 3"/>
          <p:cNvSpPr txBox="1"/>
          <p:nvPr userDrawn="1"/>
        </p:nvSpPr>
        <p:spPr>
          <a:xfrm>
            <a:off x="1605094" y="3136613"/>
            <a:ext cx="89818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>
                <a:solidFill>
                  <a:schemeClr val="bg1"/>
                </a:solidFill>
                <a:latin typeface="+mj-lt"/>
              </a:rPr>
              <a:t>Dziękujemy za uwagę!</a:t>
            </a:r>
          </a:p>
        </p:txBody>
      </p:sp>
    </p:spTree>
    <p:extLst>
      <p:ext uri="{BB962C8B-B14F-4D97-AF65-F5344CB8AC3E}">
        <p14:creationId xmlns:p14="http://schemas.microsoft.com/office/powerpoint/2010/main" val="3466401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3230-C062-4571-8934-390241A4A5C8}" type="datetimeFigureOut">
              <a:rPr lang="pl-PL" smtClean="0"/>
              <a:pPr/>
              <a:t>23.02.2021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C9A6-D10F-4C8A-915C-D6CE913931B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8718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3230-C062-4571-8934-390241A4A5C8}" type="datetimeFigureOut">
              <a:rPr lang="pl-PL" smtClean="0"/>
              <a:pPr/>
              <a:t>23.02.2021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C9A6-D10F-4C8A-915C-D6CE913931B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3273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3230-C062-4571-8934-390241A4A5C8}" type="datetimeFigureOut">
              <a:rPr lang="pl-PL" smtClean="0"/>
              <a:pPr/>
              <a:t>23.02.2021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C9A6-D10F-4C8A-915C-D6CE913931B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0946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3230-C062-4571-8934-390241A4A5C8}" type="datetimeFigureOut">
              <a:rPr lang="pl-PL" smtClean="0"/>
              <a:pPr/>
              <a:t>23.02.2021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C9A6-D10F-4C8A-915C-D6CE913931B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449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3230-C062-4571-8934-390241A4A5C8}" type="datetimeFigureOut">
              <a:rPr lang="pl-PL" smtClean="0"/>
              <a:pPr/>
              <a:t>23.02.2021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C9A6-D10F-4C8A-915C-D6CE913931B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0468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3230-C062-4571-8934-390241A4A5C8}" type="datetimeFigureOut">
              <a:rPr lang="pl-PL" smtClean="0"/>
              <a:pPr/>
              <a:t>23.02.2021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C9A6-D10F-4C8A-915C-D6CE913931B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4383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3230-C062-4571-8934-390241A4A5C8}" type="datetimeFigureOut">
              <a:rPr lang="pl-PL" smtClean="0"/>
              <a:pPr/>
              <a:t>23.02.2021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C9A6-D10F-4C8A-915C-D6CE913931B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7331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3230-C062-4571-8934-390241A4A5C8}" type="datetimeFigureOut">
              <a:rPr lang="pl-PL" smtClean="0"/>
              <a:pPr/>
              <a:t>23.02.2021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C9A6-D10F-4C8A-915C-D6CE913931B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0586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 userDrawn="1"/>
        </p:nvGrpSpPr>
        <p:grpSpPr>
          <a:xfrm>
            <a:off x="322907" y="325720"/>
            <a:ext cx="11560408" cy="6206560"/>
            <a:chOff x="322907" y="325720"/>
            <a:chExt cx="11560408" cy="6206560"/>
          </a:xfrm>
        </p:grpSpPr>
        <p:pic>
          <p:nvPicPr>
            <p:cNvPr id="10" name="Obraz 9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17240" y="5644312"/>
              <a:ext cx="2040800" cy="857136"/>
            </a:xfrm>
            <a:prstGeom prst="rect">
              <a:avLst/>
            </a:prstGeom>
          </p:spPr>
        </p:pic>
        <p:grpSp>
          <p:nvGrpSpPr>
            <p:cNvPr id="15" name="Grupa 14"/>
            <p:cNvGrpSpPr/>
            <p:nvPr userDrawn="1"/>
          </p:nvGrpSpPr>
          <p:grpSpPr>
            <a:xfrm>
              <a:off x="322907" y="325720"/>
              <a:ext cx="11560408" cy="6206560"/>
              <a:chOff x="322907" y="324915"/>
              <a:chExt cx="11560408" cy="6206560"/>
            </a:xfrm>
          </p:grpSpPr>
          <p:sp>
            <p:nvSpPr>
              <p:cNvPr id="11" name="Prostokąt 10"/>
              <p:cNvSpPr/>
              <p:nvPr userDrawn="1"/>
            </p:nvSpPr>
            <p:spPr>
              <a:xfrm rot="16200000">
                <a:off x="-2753242" y="3402920"/>
                <a:ext cx="6206560" cy="50550"/>
              </a:xfrm>
              <a:prstGeom prst="rect">
                <a:avLst/>
              </a:prstGeom>
              <a:solidFill>
                <a:srgbClr val="0063A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12" name="Prostokąt 11"/>
              <p:cNvSpPr/>
              <p:nvPr userDrawn="1"/>
            </p:nvSpPr>
            <p:spPr>
              <a:xfrm>
                <a:off x="322907" y="6481075"/>
                <a:ext cx="11554247" cy="50400"/>
              </a:xfrm>
              <a:prstGeom prst="rect">
                <a:avLst/>
              </a:prstGeom>
              <a:solidFill>
                <a:srgbClr val="0063A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13" name="Prostokąt 12"/>
              <p:cNvSpPr/>
              <p:nvPr userDrawn="1"/>
            </p:nvSpPr>
            <p:spPr>
              <a:xfrm>
                <a:off x="322907" y="324915"/>
                <a:ext cx="11554247" cy="50400"/>
              </a:xfrm>
              <a:prstGeom prst="rect">
                <a:avLst/>
              </a:prstGeom>
              <a:solidFill>
                <a:srgbClr val="0063A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14" name="Prostokąt 13"/>
              <p:cNvSpPr/>
              <p:nvPr userDrawn="1"/>
            </p:nvSpPr>
            <p:spPr>
              <a:xfrm rot="16200000">
                <a:off x="8754760" y="3402920"/>
                <a:ext cx="6206560" cy="50550"/>
              </a:xfrm>
              <a:prstGeom prst="rect">
                <a:avLst/>
              </a:prstGeom>
              <a:solidFill>
                <a:srgbClr val="0063A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</p:grp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954593"/>
            <a:ext cx="10515600" cy="736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345835" y="6534797"/>
            <a:ext cx="2743200" cy="249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488E"/>
                </a:solidFill>
              </a:defRPr>
            </a:lvl1pPr>
          </a:lstStyle>
          <a:p>
            <a:fld id="{05593230-C062-4571-8934-390241A4A5C8}" type="datetimeFigureOut">
              <a:rPr lang="pl-PL" smtClean="0"/>
              <a:pPr/>
              <a:t>23.02.2021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544845"/>
            <a:ext cx="4114800" cy="249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488E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206841" y="6534797"/>
            <a:ext cx="3651199" cy="249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488E"/>
                </a:solidFill>
              </a:defRPr>
            </a:lvl1pPr>
          </a:lstStyle>
          <a:p>
            <a:fld id="{BDB7C9A6-D10F-4C8A-915C-D6CE913931B4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835" y="363485"/>
            <a:ext cx="1693980" cy="520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205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0063A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0063AF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63A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63A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0063A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0063A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4819228"/>
            <a:ext cx="5131279" cy="736095"/>
          </a:xfrm>
        </p:spPr>
        <p:txBody>
          <a:bodyPr>
            <a:normAutofit/>
          </a:bodyPr>
          <a:lstStyle/>
          <a:p>
            <a:r>
              <a:rPr lang="pl-PL" sz="2400" dirty="0">
                <a:solidFill>
                  <a:srgbClr val="002060"/>
                </a:solidFill>
              </a:rPr>
              <a:t>17</a:t>
            </a:r>
            <a:r>
              <a:rPr lang="pl-PL" sz="2400" baseline="30000" dirty="0">
                <a:solidFill>
                  <a:srgbClr val="002060"/>
                </a:solidFill>
              </a:rPr>
              <a:t>th</a:t>
            </a:r>
            <a:r>
              <a:rPr lang="pl-PL" sz="2400" dirty="0">
                <a:solidFill>
                  <a:srgbClr val="002060"/>
                </a:solidFill>
              </a:rPr>
              <a:t> of </a:t>
            </a:r>
            <a:r>
              <a:rPr lang="pl-PL" sz="2400" dirty="0" err="1">
                <a:solidFill>
                  <a:srgbClr val="002060"/>
                </a:solidFill>
              </a:rPr>
              <a:t>February</a:t>
            </a:r>
            <a:r>
              <a:rPr lang="pl-PL" sz="2400" dirty="0">
                <a:solidFill>
                  <a:srgbClr val="002060"/>
                </a:solidFill>
              </a:rPr>
              <a:t> 2021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1217023" y="1615440"/>
            <a:ext cx="9757954" cy="25482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pl-PL" sz="4000" b="1" dirty="0">
              <a:solidFill>
                <a:srgbClr val="002060"/>
              </a:solidFill>
            </a:endParaRPr>
          </a:p>
          <a:p>
            <a:pPr marL="0" indent="0" algn="l">
              <a:buNone/>
            </a:pPr>
            <a:r>
              <a:rPr lang="en-US" sz="4400" b="1" i="0" u="none" strike="noStrike" baseline="0" dirty="0">
                <a:solidFill>
                  <a:srgbClr val="002060"/>
                </a:solidFill>
              </a:rPr>
              <a:t>Better communication with the CAF based</a:t>
            </a:r>
            <a:r>
              <a:rPr lang="pl-PL" sz="4400" b="1" i="0" u="none" strike="noStrike" baseline="0" dirty="0">
                <a:solidFill>
                  <a:srgbClr val="002060"/>
                </a:solidFill>
              </a:rPr>
              <a:t> </a:t>
            </a:r>
            <a:r>
              <a:rPr lang="en-US" sz="4400" b="1" i="0" u="none" strike="noStrike" baseline="0" dirty="0">
                <a:solidFill>
                  <a:srgbClr val="002060"/>
                </a:solidFill>
              </a:rPr>
              <a:t>on the experience of the Kraków City Hall</a:t>
            </a:r>
            <a:endParaRPr lang="pl-PL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787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8CCF99-6FE6-4E92-935A-A4941EE7A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6872"/>
            <a:ext cx="10515600" cy="736095"/>
          </a:xfrm>
        </p:spPr>
        <p:txBody>
          <a:bodyPr>
            <a:noAutofit/>
          </a:bodyPr>
          <a:lstStyle/>
          <a:p>
            <a:pPr algn="l"/>
            <a:r>
              <a:rPr lang="en-US" b="1" i="0" u="none" strike="noStrike" baseline="0" dirty="0" err="1">
                <a:solidFill>
                  <a:srgbClr val="002060"/>
                </a:solidFill>
                <a:latin typeface="Arial,Bold"/>
              </a:rPr>
              <a:t>Modernisation</a:t>
            </a:r>
            <a:r>
              <a:rPr lang="en-US" b="1" i="0" u="none" strike="noStrike" baseline="0" dirty="0">
                <a:solidFill>
                  <a:srgbClr val="002060"/>
                </a:solidFill>
                <a:latin typeface="Arial,Bold"/>
              </a:rPr>
              <a:t> of the internal information service of the</a:t>
            </a:r>
            <a:r>
              <a:rPr lang="pl-PL" b="1" i="0" u="none" strike="noStrike" baseline="0" dirty="0">
                <a:solidFill>
                  <a:srgbClr val="002060"/>
                </a:solidFill>
                <a:latin typeface="Arial,Bold"/>
              </a:rPr>
              <a:t> Kraków City Hall</a:t>
            </a:r>
            <a:endParaRPr lang="pl-PL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E752F6-EE57-483A-97FC-08D5A2C5E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17913"/>
            <a:ext cx="10515600" cy="3385494"/>
          </a:xfrm>
        </p:spPr>
        <p:txBody>
          <a:bodyPr>
            <a:normAutofit/>
          </a:bodyPr>
          <a:lstStyle/>
          <a:p>
            <a:pPr algn="l">
              <a:buFont typeface="Wingdings" panose="05000000000000000000" pitchFamily="2" charset="2"/>
              <a:buChar char="Ø"/>
            </a:pPr>
            <a:r>
              <a:rPr lang="pl-PL" sz="2600" dirty="0">
                <a:latin typeface="Arial" panose="020B0604020202020204" pitchFamily="34" charset="0"/>
              </a:rPr>
              <a:t> modern</a:t>
            </a:r>
            <a:r>
              <a:rPr lang="pl-PL" sz="26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en-US" sz="2600" b="0" i="0" u="none" strike="noStrike" baseline="0" dirty="0">
                <a:latin typeface="Arial" panose="020B0604020202020204" pitchFamily="34" charset="0"/>
              </a:rPr>
              <a:t>layout and structure of </a:t>
            </a:r>
            <a:r>
              <a:rPr lang="en-US" sz="2600" b="0" i="0" u="none" strike="noStrike" baseline="0" dirty="0" err="1">
                <a:latin typeface="Arial" panose="020B0604020202020204" pitchFamily="34" charset="0"/>
              </a:rPr>
              <a:t>presentatio</a:t>
            </a:r>
            <a:r>
              <a:rPr lang="pl-PL" sz="2600" b="0" i="0" u="none" strike="noStrike" baseline="0" dirty="0">
                <a:latin typeface="Arial" panose="020B0604020202020204" pitchFamily="34" charset="0"/>
              </a:rPr>
              <a:t>n;</a:t>
            </a:r>
            <a:r>
              <a:rPr lang="en-US" sz="2600" b="0" i="0" u="none" strike="noStrike" baseline="0" dirty="0">
                <a:latin typeface="Arial" panose="020B0604020202020204" pitchFamily="34" charset="0"/>
              </a:rPr>
              <a:t> </a:t>
            </a:r>
            <a:endParaRPr lang="pl-PL" sz="2600" b="0" i="0" u="none" strike="noStrike" baseline="0" dirty="0">
              <a:latin typeface="Arial" panose="020B0604020202020204" pitchFamily="34" charset="0"/>
            </a:endParaRPr>
          </a:p>
          <a:p>
            <a:pPr algn="l">
              <a:buFont typeface="Wingdings" panose="05000000000000000000" pitchFamily="2" charset="2"/>
              <a:buChar char="Ø"/>
            </a:pPr>
            <a:r>
              <a:rPr lang="pl-PL" sz="26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en-US" sz="2600" b="0" i="0" u="none" strike="noStrike" baseline="0" dirty="0">
                <a:latin typeface="Arial" panose="020B0604020202020204" pitchFamily="34" charset="0"/>
              </a:rPr>
              <a:t>ergonomic and user-friendly</a:t>
            </a:r>
            <a:r>
              <a:rPr lang="pl-PL" sz="2600" b="0" i="0" u="none" strike="noStrike" baseline="0" dirty="0">
                <a:latin typeface="Arial" panose="020B0604020202020204" pitchFamily="34" charset="0"/>
              </a:rPr>
              <a:t>;</a:t>
            </a:r>
            <a:r>
              <a:rPr lang="en-US" sz="2600" b="0" i="0" u="none" strike="noStrike" baseline="0" dirty="0">
                <a:latin typeface="Arial" panose="020B0604020202020204" pitchFamily="34" charset="0"/>
              </a:rPr>
              <a:t> </a:t>
            </a:r>
            <a:endParaRPr lang="pl-PL" sz="2600" b="0" i="0" u="none" strike="noStrike" baseline="0" dirty="0">
              <a:latin typeface="Arial" panose="020B0604020202020204" pitchFamily="34" charset="0"/>
            </a:endParaRPr>
          </a:p>
          <a:p>
            <a:pPr algn="l">
              <a:buFont typeface="Wingdings" panose="05000000000000000000" pitchFamily="2" charset="2"/>
              <a:buChar char="Ø"/>
            </a:pPr>
            <a:r>
              <a:rPr lang="pl-PL" sz="2600" dirty="0">
                <a:latin typeface="Arial" panose="020B0604020202020204" pitchFamily="34" charset="0"/>
              </a:rPr>
              <a:t> </a:t>
            </a:r>
            <a:r>
              <a:rPr lang="en-US" sz="2600" b="0" i="0" u="none" strike="noStrike" baseline="0" dirty="0">
                <a:latin typeface="Arial" panose="020B0604020202020204" pitchFamily="34" charset="0"/>
              </a:rPr>
              <a:t>adapted to the needs of a modern recipient</a:t>
            </a:r>
            <a:r>
              <a:rPr lang="pl-PL" sz="26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en-US" sz="2600" b="0" i="0" u="none" strike="noStrike" baseline="0" dirty="0">
                <a:latin typeface="Arial" panose="020B0604020202020204" pitchFamily="34" charset="0"/>
              </a:rPr>
              <a:t>(including the recipient with disabilities)</a:t>
            </a:r>
            <a:r>
              <a:rPr lang="pl-PL" sz="2600" b="0" i="0" u="none" strike="noStrike" baseline="0" dirty="0">
                <a:latin typeface="Arial" panose="020B0604020202020204" pitchFamily="34" charset="0"/>
              </a:rPr>
              <a:t>;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pl-PL" sz="26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en-US" sz="2600" b="0" i="0" u="none" strike="noStrike" baseline="0" dirty="0">
                <a:latin typeface="Arial" panose="020B0604020202020204" pitchFamily="34" charset="0"/>
              </a:rPr>
              <a:t>displayed</a:t>
            </a:r>
            <a:r>
              <a:rPr lang="pl-PL" sz="2600" b="0" i="0" u="none" strike="noStrike" baseline="0" dirty="0">
                <a:latin typeface="Arial" panose="020B0604020202020204" pitchFamily="34" charset="0"/>
              </a:rPr>
              <a:t> on </a:t>
            </a:r>
            <a:r>
              <a:rPr lang="pl-PL" sz="2600" b="0" i="0" u="none" strike="noStrike" baseline="0" dirty="0" err="1">
                <a:latin typeface="Arial" panose="020B0604020202020204" pitchFamily="34" charset="0"/>
              </a:rPr>
              <a:t>all</a:t>
            </a:r>
            <a:r>
              <a:rPr lang="pl-PL" sz="2600" b="0" i="0" u="none" strike="noStrike" baseline="0" dirty="0">
                <a:latin typeface="Arial" panose="020B0604020202020204" pitchFamily="34" charset="0"/>
              </a:rPr>
              <a:t> devices (mobile </a:t>
            </a:r>
            <a:r>
              <a:rPr lang="pl-PL" sz="2600" b="0" i="0" u="none" strike="noStrike" baseline="0" dirty="0" err="1">
                <a:latin typeface="Arial" panose="020B0604020202020204" pitchFamily="34" charset="0"/>
              </a:rPr>
              <a:t>phones</a:t>
            </a:r>
            <a:r>
              <a:rPr lang="pl-PL" sz="2600" b="0" i="0" u="none" strike="noStrike" baseline="0" dirty="0">
                <a:latin typeface="Arial" panose="020B0604020202020204" pitchFamily="34" charset="0"/>
              </a:rPr>
              <a:t>, </a:t>
            </a:r>
            <a:r>
              <a:rPr lang="pl-PL" sz="2600" b="0" i="0" u="none" strike="noStrike" baseline="0" dirty="0" err="1">
                <a:latin typeface="Arial" panose="020B0604020202020204" pitchFamily="34" charset="0"/>
              </a:rPr>
              <a:t>tablets</a:t>
            </a:r>
            <a:r>
              <a:rPr lang="pl-PL" sz="2600" b="0" i="0" u="none" strike="noStrike" baseline="0" dirty="0">
                <a:latin typeface="Arial" panose="020B0604020202020204" pitchFamily="34" charset="0"/>
              </a:rPr>
              <a:t>, </a:t>
            </a:r>
            <a:r>
              <a:rPr lang="pl-PL" sz="2600" b="0" i="0" u="none" strike="noStrike" baseline="0" dirty="0" err="1">
                <a:latin typeface="Arial" panose="020B0604020202020204" pitchFamily="34" charset="0"/>
              </a:rPr>
              <a:t>laptops</a:t>
            </a:r>
            <a:r>
              <a:rPr lang="pl-PL" sz="26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pl-PL" sz="2600" b="0" i="0" u="none" strike="noStrike" baseline="0" dirty="0" err="1">
                <a:latin typeface="Arial" panose="020B0604020202020204" pitchFamily="34" charset="0"/>
              </a:rPr>
              <a:t>or</a:t>
            </a:r>
            <a:r>
              <a:rPr lang="pl-PL" sz="2600" b="0" i="0" u="none" strike="noStrike" baseline="0" dirty="0">
                <a:latin typeface="Arial" panose="020B0604020202020204" pitchFamily="34" charset="0"/>
              </a:rPr>
              <a:t> desktop </a:t>
            </a:r>
            <a:r>
              <a:rPr lang="pl-PL" sz="2600" b="0" i="0" u="none" strike="noStrike" baseline="0" dirty="0" err="1">
                <a:latin typeface="Arial" panose="020B0604020202020204" pitchFamily="34" charset="0"/>
              </a:rPr>
              <a:t>computers</a:t>
            </a:r>
            <a:r>
              <a:rPr lang="pl-PL" sz="2600" b="0" i="0" u="none" strike="noStrike" baseline="0" dirty="0">
                <a:latin typeface="Arial" panose="020B0604020202020204" pitchFamily="34" charset="0"/>
              </a:rPr>
              <a:t>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600" dirty="0" err="1">
                <a:latin typeface="Arial" panose="020B0604020202020204" pitchFamily="34" charset="0"/>
              </a:rPr>
              <a:t>developed</a:t>
            </a:r>
            <a:r>
              <a:rPr lang="pl-PL" sz="2600" dirty="0">
                <a:latin typeface="Arial" panose="020B0604020202020204" pitchFamily="34" charset="0"/>
              </a:rPr>
              <a:t> in </a:t>
            </a:r>
            <a:r>
              <a:rPr lang="pl-PL" sz="2600" dirty="0" err="1">
                <a:latin typeface="Arial" panose="020B0604020202020204" pitchFamily="34" charset="0"/>
              </a:rPr>
              <a:t>technologies</a:t>
            </a:r>
            <a:r>
              <a:rPr lang="pl-PL" sz="2600" dirty="0">
                <a:latin typeface="Arial" panose="020B0604020202020204" pitchFamily="34" charset="0"/>
              </a:rPr>
              <a:t>.</a:t>
            </a:r>
          </a:p>
          <a:p>
            <a:pPr algn="l">
              <a:buFont typeface="Wingdings" panose="05000000000000000000" pitchFamily="2" charset="2"/>
              <a:buChar char="Ø"/>
            </a:pPr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398039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DF1E72-991F-4AC6-B44B-4EC13D4C2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 err="1">
                <a:solidFill>
                  <a:srgbClr val="002060"/>
                </a:solidFill>
              </a:rPr>
              <a:t>Conclusion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396F91-8357-4DC0-B417-CD826F365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8699"/>
            <a:ext cx="10515600" cy="26006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8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pl-PL" sz="3200" b="1" dirty="0" err="1">
                <a:solidFill>
                  <a:srgbClr val="00B0F0"/>
                </a:solidFill>
              </a:rPr>
              <a:t>Better</a:t>
            </a:r>
            <a:r>
              <a:rPr lang="pl-PL" sz="3200" b="1" dirty="0">
                <a:solidFill>
                  <a:srgbClr val="00B0F0"/>
                </a:solidFill>
              </a:rPr>
              <a:t> </a:t>
            </a:r>
            <a:r>
              <a:rPr lang="pl-PL" sz="3200" b="1" dirty="0" err="1">
                <a:solidFill>
                  <a:srgbClr val="00B0F0"/>
                </a:solidFill>
              </a:rPr>
              <a:t>comunication</a:t>
            </a:r>
            <a:r>
              <a:rPr lang="pl-PL" sz="3200" b="1" dirty="0">
                <a:solidFill>
                  <a:srgbClr val="00B0F0"/>
                </a:solidFill>
              </a:rPr>
              <a:t> = </a:t>
            </a:r>
            <a:r>
              <a:rPr lang="en-US" sz="3200" b="1" i="0" u="none" strike="noStrike" baseline="0" dirty="0">
                <a:solidFill>
                  <a:srgbClr val="00B0F0"/>
                </a:solidFill>
              </a:rPr>
              <a:t>increase the quality of services for the </a:t>
            </a:r>
            <a:r>
              <a:rPr lang="pl-PL" sz="3200" b="1" i="0" u="none" strike="noStrike" baseline="0" dirty="0" err="1">
                <a:solidFill>
                  <a:srgbClr val="00B0F0"/>
                </a:solidFill>
              </a:rPr>
              <a:t>residents</a:t>
            </a:r>
            <a:r>
              <a:rPr lang="pl-PL" sz="3200" b="1" i="0" u="none" strike="noStrike" baseline="0" dirty="0">
                <a:solidFill>
                  <a:srgbClr val="00B0F0"/>
                </a:solidFill>
              </a:rPr>
              <a:t>, </a:t>
            </a:r>
            <a:r>
              <a:rPr lang="pl-PL" sz="3200" b="1" dirty="0" err="1">
                <a:solidFill>
                  <a:srgbClr val="00B0F0"/>
                </a:solidFill>
              </a:rPr>
              <a:t>latest</a:t>
            </a:r>
            <a:r>
              <a:rPr lang="pl-PL" sz="3200" b="1" dirty="0">
                <a:solidFill>
                  <a:srgbClr val="00B0F0"/>
                </a:solidFill>
              </a:rPr>
              <a:t> </a:t>
            </a:r>
            <a:r>
              <a:rPr lang="pl-PL" sz="3200" b="1" dirty="0" err="1">
                <a:solidFill>
                  <a:srgbClr val="00B0F0"/>
                </a:solidFill>
              </a:rPr>
              <a:t>technological</a:t>
            </a:r>
            <a:r>
              <a:rPr lang="pl-PL" sz="3200" b="1" dirty="0">
                <a:solidFill>
                  <a:srgbClr val="00B0F0"/>
                </a:solidFill>
              </a:rPr>
              <a:t> </a:t>
            </a:r>
            <a:r>
              <a:rPr lang="pl-PL" sz="3200" b="1" dirty="0" err="1">
                <a:solidFill>
                  <a:srgbClr val="00B0F0"/>
                </a:solidFill>
              </a:rPr>
              <a:t>solutions</a:t>
            </a:r>
            <a:r>
              <a:rPr lang="pl-PL" sz="3200" b="1" dirty="0">
                <a:solidFill>
                  <a:srgbClr val="00B0F0"/>
                </a:solidFill>
              </a:rPr>
              <a:t>, </a:t>
            </a:r>
            <a:r>
              <a:rPr lang="en-US" sz="3200" b="1" dirty="0">
                <a:solidFill>
                  <a:srgbClr val="00B0F0"/>
                </a:solidFill>
              </a:rPr>
              <a:t>involvement of employees in the development of the </a:t>
            </a:r>
            <a:r>
              <a:rPr lang="en-US" sz="3200" b="1" dirty="0" err="1">
                <a:solidFill>
                  <a:srgbClr val="00B0F0"/>
                </a:solidFill>
              </a:rPr>
              <a:t>organisation</a:t>
            </a:r>
            <a:endParaRPr lang="pl-PL" sz="32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752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3594067" y="1449339"/>
            <a:ext cx="7590768" cy="3959322"/>
          </a:xfrm>
          <a:noFill/>
          <a:ln>
            <a:noFill/>
          </a:ln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pl-PL" sz="3200" i="1" dirty="0">
              <a:solidFill>
                <a:srgbClr val="CC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pl-PL" sz="3200" i="1" dirty="0">
              <a:solidFill>
                <a:srgbClr val="CC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l-PL" sz="4800" b="1" i="1" dirty="0">
                <a:solidFill>
                  <a:srgbClr val="002060"/>
                </a:solidFill>
              </a:rPr>
              <a:t>Anna Sochacka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l-PL" sz="2800" i="1" dirty="0" err="1">
                <a:solidFill>
                  <a:srgbClr val="0070C0"/>
                </a:solidFill>
              </a:rPr>
              <a:t>Head</a:t>
            </a:r>
            <a:r>
              <a:rPr lang="pl-PL" sz="2800" i="1" dirty="0">
                <a:solidFill>
                  <a:srgbClr val="0070C0"/>
                </a:solidFill>
              </a:rPr>
              <a:t> </a:t>
            </a:r>
            <a:r>
              <a:rPr lang="pl-PL" sz="2800" i="1" dirty="0" err="1">
                <a:solidFill>
                  <a:srgbClr val="0070C0"/>
                </a:solidFill>
              </a:rPr>
              <a:t>Director</a:t>
            </a:r>
            <a:r>
              <a:rPr lang="pl-PL" sz="2800" i="1" dirty="0">
                <a:solidFill>
                  <a:srgbClr val="0070C0"/>
                </a:solidFill>
              </a:rPr>
              <a:t> </a:t>
            </a:r>
            <a:r>
              <a:rPr lang="en-US" sz="2800" dirty="0">
                <a:solidFill>
                  <a:srgbClr val="0070C0"/>
                </a:solidFill>
                <a:effectLst/>
              </a:rPr>
              <a:t>of Strategy, Investment Planning and Monitoring </a:t>
            </a:r>
            <a:r>
              <a:rPr lang="en-US" sz="2800" dirty="0" err="1">
                <a:solidFill>
                  <a:srgbClr val="0070C0"/>
                </a:solidFill>
                <a:effectLst/>
              </a:rPr>
              <a:t>Departme</a:t>
            </a:r>
            <a:r>
              <a:rPr lang="pl-PL" sz="2800" dirty="0" err="1">
                <a:solidFill>
                  <a:srgbClr val="0070C0"/>
                </a:solidFill>
                <a:effectLst/>
              </a:rPr>
              <a:t>nt</a:t>
            </a:r>
            <a:endParaRPr lang="pl-PL" sz="2800" i="1" dirty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l-PL" sz="2800" dirty="0">
                <a:solidFill>
                  <a:srgbClr val="0070C0"/>
                </a:solidFill>
              </a:rPr>
              <a:t>City Hall of Kraków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l-PL" sz="1900" i="1" dirty="0">
                <a:solidFill>
                  <a:srgbClr val="0070C0"/>
                </a:solidFill>
              </a:rPr>
              <a:t>si.umk@um.krakow.pl</a:t>
            </a:r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2104846" y="379446"/>
            <a:ext cx="9506308" cy="7360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063A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l-PL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692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61565F-DD30-441F-AAF0-1091E2F23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>
                <a:solidFill>
                  <a:srgbClr val="002060"/>
                </a:solidFill>
              </a:rPr>
              <a:t>Benefits</a:t>
            </a:r>
            <a:r>
              <a:rPr lang="pl-PL" dirty="0">
                <a:solidFill>
                  <a:srgbClr val="002060"/>
                </a:solidFill>
              </a:rPr>
              <a:t> of the CAF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33C43B-F8B0-47E7-A378-888439021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800" b="1" i="0" u="none" strike="noStrike" baseline="0" dirty="0" err="1">
                <a:solidFill>
                  <a:srgbClr val="0070C0"/>
                </a:solidFill>
                <a:latin typeface="Arial" panose="020B0604020202020204" pitchFamily="34" charset="0"/>
              </a:rPr>
              <a:t>Common</a:t>
            </a:r>
            <a:r>
              <a:rPr lang="pl-PL" sz="28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pl-PL" sz="2800" b="1" i="0" u="none" strike="noStrike" baseline="0" dirty="0" err="1">
                <a:solidFill>
                  <a:srgbClr val="0070C0"/>
                </a:solidFill>
                <a:latin typeface="Arial" panose="020B0604020202020204" pitchFamily="34" charset="0"/>
              </a:rPr>
              <a:t>language</a:t>
            </a:r>
            <a:r>
              <a:rPr lang="pl-PL" sz="28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: </a:t>
            </a:r>
            <a:r>
              <a:rPr lang="en-US" sz="28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It allows staff and managers to discuss </a:t>
            </a:r>
            <a:r>
              <a:rPr lang="en-US" sz="2800" b="0" i="0" u="none" strike="noStrike" baseline="0" dirty="0" err="1">
                <a:solidFill>
                  <a:srgbClr val="0070C0"/>
                </a:solidFill>
                <a:latin typeface="Arial" panose="020B0604020202020204" pitchFamily="34" charset="0"/>
              </a:rPr>
              <a:t>organisational</a:t>
            </a:r>
            <a:r>
              <a:rPr lang="en-US" sz="28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 issues together in a constructive way. </a:t>
            </a:r>
            <a:endParaRPr lang="pl-PL" sz="2800" b="0" i="0" u="none" strike="noStrike" baseline="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pl-PL" sz="28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People involvement</a:t>
            </a:r>
            <a:r>
              <a:rPr lang="en-US" sz="28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: The self-assessment process is the basis for the systematic involvement of people in the improvement of the </a:t>
            </a:r>
            <a:r>
              <a:rPr lang="en-US" sz="2800" b="0" i="0" u="none" strike="noStrike" baseline="0" dirty="0" err="1">
                <a:solidFill>
                  <a:srgbClr val="0070C0"/>
                </a:solidFill>
                <a:latin typeface="Arial" panose="020B0604020202020204" pitchFamily="34" charset="0"/>
              </a:rPr>
              <a:t>organisation</a:t>
            </a:r>
            <a:r>
              <a:rPr lang="en-US" sz="28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. </a:t>
            </a:r>
            <a:endParaRPr lang="pl-PL" sz="2800" b="0" i="0" u="none" strike="noStrike" baseline="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300" i="1" dirty="0" err="1">
                <a:solidFill>
                  <a:srgbClr val="0070C0"/>
                </a:solidFill>
                <a:latin typeface="Arial" panose="020B0604020202020204" pitchFamily="34" charset="0"/>
              </a:rPr>
              <a:t>Common</a:t>
            </a:r>
            <a:r>
              <a:rPr lang="pl-PL" sz="1300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pl-PL" sz="1300" i="1" dirty="0" err="1">
                <a:solidFill>
                  <a:srgbClr val="0070C0"/>
                </a:solidFill>
                <a:latin typeface="Arial" panose="020B0604020202020204" pitchFamily="34" charset="0"/>
              </a:rPr>
              <a:t>Assesment</a:t>
            </a:r>
            <a:r>
              <a:rPr lang="pl-PL" sz="1300" i="1" dirty="0">
                <a:solidFill>
                  <a:srgbClr val="0070C0"/>
                </a:solidFill>
                <a:latin typeface="Arial" panose="020B0604020202020204" pitchFamily="34" charset="0"/>
              </a:rPr>
              <a:t> Framework. The </a:t>
            </a:r>
            <a:r>
              <a:rPr lang="pl-PL" sz="1300" i="1" dirty="0" err="1">
                <a:solidFill>
                  <a:srgbClr val="0070C0"/>
                </a:solidFill>
                <a:latin typeface="Arial" panose="020B0604020202020204" pitchFamily="34" charset="0"/>
              </a:rPr>
              <a:t>European</a:t>
            </a:r>
            <a:r>
              <a:rPr lang="pl-PL" sz="1300" i="1" dirty="0">
                <a:solidFill>
                  <a:srgbClr val="0070C0"/>
                </a:solidFill>
                <a:latin typeface="Arial" panose="020B0604020202020204" pitchFamily="34" charset="0"/>
              </a:rPr>
              <a:t> Model […], p. 6</a:t>
            </a:r>
          </a:p>
          <a:p>
            <a:pPr marL="0" indent="0">
              <a:buNone/>
            </a:pPr>
            <a:endParaRPr lang="pl-PL" sz="28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3000" b="1" i="1" dirty="0">
                <a:solidFill>
                  <a:srgbClr val="002060"/>
                </a:solidFill>
                <a:latin typeface="Arial" panose="020B0604020202020204" pitchFamily="34" charset="0"/>
              </a:rPr>
              <a:t>A </a:t>
            </a:r>
            <a:r>
              <a:rPr lang="pl-PL" sz="3000" b="1" i="1" dirty="0" err="1">
                <a:solidFill>
                  <a:srgbClr val="002060"/>
                </a:solidFill>
                <a:latin typeface="Arial" panose="020B0604020202020204" pitchFamily="34" charset="0"/>
              </a:rPr>
              <a:t>short</a:t>
            </a:r>
            <a:r>
              <a:rPr lang="pl-PL" sz="3000" b="1" i="1" dirty="0">
                <a:solidFill>
                  <a:srgbClr val="002060"/>
                </a:solidFill>
                <a:latin typeface="Arial" panose="020B0604020202020204" pitchFamily="34" charset="0"/>
              </a:rPr>
              <a:t> film with </a:t>
            </a:r>
            <a:r>
              <a:rPr lang="pl-PL" sz="3000" b="1" i="1" dirty="0" err="1">
                <a:solidFill>
                  <a:srgbClr val="002060"/>
                </a:solidFill>
                <a:latin typeface="Arial" panose="020B0604020202020204" pitchFamily="34" charset="0"/>
              </a:rPr>
              <a:t>representatives</a:t>
            </a:r>
            <a:r>
              <a:rPr lang="pl-PL" sz="3000" b="1" i="1" dirty="0">
                <a:solidFill>
                  <a:srgbClr val="002060"/>
                </a:solidFill>
                <a:latin typeface="Arial" panose="020B0604020202020204" pitchFamily="34" charset="0"/>
              </a:rPr>
              <a:t> of the management of the Kraków City Hall </a:t>
            </a:r>
            <a:endParaRPr lang="pl-PL" sz="30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76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FF226C-77AD-4404-9D4A-84574FB9B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19200"/>
            <a:ext cx="10515600" cy="710027"/>
          </a:xfrm>
        </p:spPr>
        <p:txBody>
          <a:bodyPr>
            <a:normAutofit fontScale="90000"/>
          </a:bodyPr>
          <a:lstStyle/>
          <a:p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1E869D-D072-4BB0-9A0D-560996285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8965"/>
            <a:ext cx="10515600" cy="1884984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400" b="1" i="0" u="none" strike="noStrike" baseline="0" dirty="0">
                <a:solidFill>
                  <a:srgbClr val="002060"/>
                </a:solidFill>
              </a:rPr>
              <a:t>Improvement projects </a:t>
            </a:r>
            <a:br>
              <a:rPr lang="pl-PL" sz="4400" b="1" dirty="0">
                <a:solidFill>
                  <a:srgbClr val="002060"/>
                </a:solidFill>
              </a:rPr>
            </a:br>
            <a:r>
              <a:rPr lang="en-US" sz="4400" b="1" i="0" u="none" strike="noStrike" baseline="0" dirty="0">
                <a:solidFill>
                  <a:srgbClr val="002060"/>
                </a:solidFill>
              </a:rPr>
              <a:t>in communication with</a:t>
            </a:r>
            <a:r>
              <a:rPr lang="pl-PL" sz="4400" b="1" i="0" u="none" strike="noStrike" baseline="0" dirty="0">
                <a:solidFill>
                  <a:srgbClr val="002060"/>
                </a:solidFill>
              </a:rPr>
              <a:t> the </a:t>
            </a:r>
            <a:r>
              <a:rPr lang="pl-PL" sz="4400" b="1" i="0" u="none" strike="noStrike" baseline="0" dirty="0" err="1">
                <a:solidFill>
                  <a:srgbClr val="002060"/>
                </a:solidFill>
              </a:rPr>
              <a:t>residents</a:t>
            </a:r>
            <a:endParaRPr lang="pl-PL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617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8CCF99-6FE6-4E92-935A-A4941EE7A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i="0" u="none" strike="noStrike" baseline="0" dirty="0">
                <a:solidFill>
                  <a:srgbClr val="002060"/>
                </a:solidFill>
                <a:latin typeface="+mn-lt"/>
              </a:rPr>
              <a:t>Simple </a:t>
            </a:r>
            <a:r>
              <a:rPr lang="pl-PL" sz="4000" b="1" i="0" u="none" strike="noStrike" baseline="0" dirty="0" err="1">
                <a:solidFill>
                  <a:srgbClr val="002060"/>
                </a:solidFill>
                <a:latin typeface="+mn-lt"/>
              </a:rPr>
              <a:t>official</a:t>
            </a:r>
            <a:r>
              <a:rPr lang="pl-PL" sz="4000" b="1" i="0" u="none" strike="noStrike" baseline="0" dirty="0">
                <a:solidFill>
                  <a:srgbClr val="002060"/>
                </a:solidFill>
                <a:latin typeface="+mn-lt"/>
              </a:rPr>
              <a:t> </a:t>
            </a:r>
            <a:r>
              <a:rPr lang="pl-PL" sz="4000" b="1" i="0" u="none" strike="noStrike" baseline="0" dirty="0" err="1">
                <a:solidFill>
                  <a:srgbClr val="002060"/>
                </a:solidFill>
                <a:latin typeface="+mn-lt"/>
              </a:rPr>
              <a:t>language</a:t>
            </a:r>
            <a:endParaRPr lang="pl-PL" sz="4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E752F6-EE57-483A-97FC-08D5A2C5E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1809"/>
            <a:ext cx="10515600" cy="414938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</a:rPr>
              <a:t> </a:t>
            </a:r>
            <a:r>
              <a:rPr lang="pl-PL" sz="2800" b="1" dirty="0" err="1">
                <a:latin typeface="Arial" panose="020B0604020202020204" pitchFamily="34" charset="0"/>
              </a:rPr>
              <a:t>Diagnosis</a:t>
            </a:r>
            <a:r>
              <a:rPr lang="pl-PL" sz="2800" b="1" dirty="0">
                <a:latin typeface="Arial" panose="020B0604020202020204" pitchFamily="34" charset="0"/>
              </a:rPr>
              <a:t>:</a:t>
            </a:r>
            <a:r>
              <a:rPr lang="pl-PL" sz="2800" dirty="0">
                <a:latin typeface="Arial" panose="020B0604020202020204" pitchFamily="34" charset="0"/>
              </a:rPr>
              <a:t> </a:t>
            </a:r>
            <a:r>
              <a:rPr lang="pl-PL" sz="2800" dirty="0" err="1">
                <a:latin typeface="Arial" panose="020B0604020202020204" pitchFamily="34" charset="0"/>
              </a:rPr>
              <a:t>d</a:t>
            </a:r>
            <a:r>
              <a:rPr lang="pl-PL" sz="2800" b="0" i="0" u="none" strike="noStrike" baseline="0" dirty="0" err="1">
                <a:latin typeface="Arial" panose="020B0604020202020204" pitchFamily="34" charset="0"/>
              </a:rPr>
              <a:t>ownward</a:t>
            </a:r>
            <a:r>
              <a:rPr lang="pl-PL" sz="2800" b="0" i="0" u="none" strike="noStrike" baseline="0" dirty="0">
                <a:latin typeface="Arial" panose="020B0604020202020204" pitchFamily="34" charset="0"/>
              </a:rPr>
              <a:t> trend in </a:t>
            </a:r>
            <a:r>
              <a:rPr lang="pl-PL" sz="2800" b="0" i="0" u="none" strike="noStrike" baseline="0" dirty="0" err="1">
                <a:latin typeface="Arial" panose="020B0604020202020204" pitchFamily="34" charset="0"/>
              </a:rPr>
              <a:t>communication</a:t>
            </a:r>
            <a:r>
              <a:rPr lang="pl-PL" sz="2800" b="0" i="0" u="none" strike="noStrike" baseline="0" dirty="0">
                <a:latin typeface="Arial" panose="020B0604020202020204" pitchFamily="34" charset="0"/>
              </a:rPr>
              <a:t> from </a:t>
            </a:r>
            <a:r>
              <a:rPr lang="pl-PL" sz="2800" b="0" i="0" u="none" strike="noStrike" baseline="0" dirty="0" err="1">
                <a:latin typeface="Arial" panose="020B0604020202020204" pitchFamily="34" charset="0"/>
              </a:rPr>
              <a:t>systematically-conducted</a:t>
            </a:r>
            <a:r>
              <a:rPr lang="pl-PL" sz="28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pl-PL" sz="2800" b="0" i="0" u="none" strike="noStrike" baseline="0" dirty="0" err="1">
                <a:latin typeface="Arial" panose="020B0604020202020204" pitchFamily="34" charset="0"/>
              </a:rPr>
              <a:t>customer</a:t>
            </a:r>
            <a:r>
              <a:rPr lang="pl-PL" sz="28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pl-PL" sz="2800" b="0" i="0" u="none" strike="noStrike" baseline="0" dirty="0" err="1">
                <a:latin typeface="Arial" panose="020B0604020202020204" pitchFamily="34" charset="0"/>
              </a:rPr>
              <a:t>satisfaction</a:t>
            </a:r>
            <a:endParaRPr lang="pl-PL" sz="2800" b="0" i="0" u="none" strike="noStrike" baseline="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pl-PL" sz="2800" b="0" i="0" u="none" strike="noStrike" baseline="0" dirty="0">
              <a:latin typeface="Arial" panose="020B0604020202020204" pitchFamily="34" charset="0"/>
            </a:endParaRPr>
          </a:p>
          <a:p>
            <a:pPr algn="l">
              <a:buFont typeface="Wingdings" panose="05000000000000000000" pitchFamily="2" charset="2"/>
              <a:buChar char="Ø"/>
            </a:pPr>
            <a:r>
              <a:rPr lang="pl-PL" sz="2800" b="1" dirty="0">
                <a:latin typeface="Arial" panose="020B0604020202020204" pitchFamily="34" charset="0"/>
              </a:rPr>
              <a:t> </a:t>
            </a:r>
            <a:r>
              <a:rPr lang="pl-PL" sz="2800" b="1" dirty="0" err="1">
                <a:latin typeface="Arial" panose="020B0604020202020204" pitchFamily="34" charset="0"/>
              </a:rPr>
              <a:t>Improvement</a:t>
            </a:r>
            <a:r>
              <a:rPr lang="pl-PL" sz="2800" b="1" dirty="0">
                <a:latin typeface="Arial" panose="020B0604020202020204" pitchFamily="34" charset="0"/>
              </a:rPr>
              <a:t> </a:t>
            </a:r>
            <a:r>
              <a:rPr lang="pl-PL" sz="2800" b="1" dirty="0" err="1">
                <a:latin typeface="Arial" panose="020B0604020202020204" pitchFamily="34" charset="0"/>
              </a:rPr>
              <a:t>area</a:t>
            </a:r>
            <a:r>
              <a:rPr lang="pl-PL" sz="2800" b="1" dirty="0">
                <a:latin typeface="Arial" panose="020B0604020202020204" pitchFamily="34" charset="0"/>
              </a:rPr>
              <a:t>: </a:t>
            </a:r>
            <a:r>
              <a:rPr lang="en-US" sz="2800" b="0" i="0" u="none" strike="noStrike" baseline="0" dirty="0">
                <a:latin typeface="Arial" panose="020B0604020202020204" pitchFamily="34" charset="0"/>
              </a:rPr>
              <a:t>the language of documents</a:t>
            </a:r>
            <a:r>
              <a:rPr lang="pl-PL" sz="28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en-US" sz="2800" b="0" i="0" u="none" strike="noStrike" baseline="0" dirty="0">
                <a:latin typeface="Arial" panose="020B0604020202020204" pitchFamily="34" charset="0"/>
              </a:rPr>
              <a:t>prepared in the course of administrative proceedings</a:t>
            </a:r>
            <a:endParaRPr lang="pl-PL" sz="2800" b="0" i="0" u="none" strike="noStrike" baseline="0" dirty="0">
              <a:latin typeface="Arial" panose="020B0604020202020204" pitchFamily="34" charset="0"/>
            </a:endParaRPr>
          </a:p>
          <a:p>
            <a:pPr marL="0" indent="0" algn="l">
              <a:buNone/>
            </a:pPr>
            <a:endParaRPr lang="pl-PL" sz="2800" b="0" i="0" u="none" strike="noStrike" baseline="0" dirty="0">
              <a:latin typeface="Arial" panose="020B0604020202020204" pitchFamily="34" charset="0"/>
            </a:endParaRPr>
          </a:p>
          <a:p>
            <a:pPr algn="l">
              <a:buFont typeface="Wingdings" panose="05000000000000000000" pitchFamily="2" charset="2"/>
              <a:buChar char="Ø"/>
            </a:pPr>
            <a:r>
              <a:rPr lang="pl-PL" sz="2800" b="1" dirty="0">
                <a:latin typeface="Arial" panose="020B0604020202020204" pitchFamily="34" charset="0"/>
              </a:rPr>
              <a:t> </a:t>
            </a:r>
            <a:r>
              <a:rPr lang="pl-PL" sz="2800" b="1" dirty="0" err="1">
                <a:latin typeface="Arial" panose="020B0604020202020204" pitchFamily="34" charset="0"/>
              </a:rPr>
              <a:t>Improvement</a:t>
            </a:r>
            <a:r>
              <a:rPr lang="pl-PL" sz="2800" b="1" dirty="0">
                <a:latin typeface="Arial" panose="020B0604020202020204" pitchFamily="34" charset="0"/>
              </a:rPr>
              <a:t> </a:t>
            </a:r>
            <a:r>
              <a:rPr lang="pl-PL" sz="2800" b="1" dirty="0" err="1">
                <a:latin typeface="Arial" panose="020B0604020202020204" pitchFamily="34" charset="0"/>
              </a:rPr>
              <a:t>action</a:t>
            </a:r>
            <a:r>
              <a:rPr lang="pl-PL" sz="2800" b="1" dirty="0">
                <a:latin typeface="Arial" panose="020B0604020202020204" pitchFamily="34" charset="0"/>
              </a:rPr>
              <a:t>:</a:t>
            </a:r>
            <a:r>
              <a:rPr lang="pl-PL" sz="2800" dirty="0">
                <a:latin typeface="Arial" panose="020B0604020202020204" pitchFamily="34" charset="0"/>
              </a:rPr>
              <a:t>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600" b="0" i="0" u="sng" strike="noStrike" baseline="0" dirty="0" err="1">
                <a:latin typeface="Arial" panose="020B0604020202020204" pitchFamily="34" charset="0"/>
              </a:rPr>
              <a:t>guidelines</a:t>
            </a:r>
            <a:r>
              <a:rPr lang="pl-PL" sz="2600" b="0" i="0" u="sng" strike="noStrike" baseline="0" dirty="0">
                <a:latin typeface="Arial" panose="020B0604020202020204" pitchFamily="34" charset="0"/>
              </a:rPr>
              <a:t> for </a:t>
            </a:r>
            <a:r>
              <a:rPr lang="pl-PL" sz="2600" b="0" i="0" u="sng" strike="noStrike" baseline="0" dirty="0" err="1">
                <a:latin typeface="Arial" panose="020B0604020202020204" pitchFamily="34" charset="0"/>
              </a:rPr>
              <a:t>writing</a:t>
            </a:r>
            <a:r>
              <a:rPr lang="pl-PL" sz="2600" b="0" i="0" u="sng" strike="noStrike" baseline="0" dirty="0">
                <a:latin typeface="Arial" panose="020B0604020202020204" pitchFamily="34" charset="0"/>
              </a:rPr>
              <a:t> </a:t>
            </a:r>
            <a:r>
              <a:rPr lang="pl-PL" sz="2600" b="0" i="0" u="sng" strike="noStrike" baseline="0" dirty="0" err="1">
                <a:latin typeface="Arial" panose="020B0604020202020204" pitchFamily="34" charset="0"/>
              </a:rPr>
              <a:t>documents</a:t>
            </a:r>
            <a:r>
              <a:rPr lang="pl-PL" sz="2600" u="sng" dirty="0">
                <a:latin typeface="Arial" panose="020B0604020202020204" pitchFamily="34" charset="0"/>
              </a:rPr>
              <a:t> </a:t>
            </a:r>
            <a:r>
              <a:rPr lang="en-US" sz="2600" b="0" i="0" u="none" strike="noStrike" baseline="0" dirty="0">
                <a:latin typeface="Arial" panose="020B0604020202020204" pitchFamily="34" charset="0"/>
              </a:rPr>
              <a:t>in the course of administrative proceedings</a:t>
            </a:r>
            <a:r>
              <a:rPr lang="pl-PL" sz="26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pl-PL" sz="2600" b="0" i="0" u="none" strike="noStrike" baseline="0" dirty="0" err="1">
                <a:latin typeface="Arial" panose="020B0604020202020204" pitchFamily="34" charset="0"/>
              </a:rPr>
              <a:t>prepared</a:t>
            </a:r>
            <a:r>
              <a:rPr lang="pl-PL" sz="2600" b="0" i="0" u="none" strike="noStrike" baseline="0" dirty="0">
                <a:latin typeface="Arial" panose="020B0604020202020204" pitchFamily="34" charset="0"/>
              </a:rPr>
              <a:t> in co-</a:t>
            </a:r>
            <a:r>
              <a:rPr lang="pl-PL" sz="2600" b="0" i="0" u="none" strike="noStrike" baseline="0" dirty="0" err="1">
                <a:latin typeface="Arial" panose="020B0604020202020204" pitchFamily="34" charset="0"/>
              </a:rPr>
              <a:t>operation</a:t>
            </a:r>
            <a:r>
              <a:rPr lang="pl-PL" sz="2600" b="0" i="0" u="none" strike="noStrike" baseline="0" dirty="0">
                <a:latin typeface="Arial" panose="020B0604020202020204" pitchFamily="34" charset="0"/>
              </a:rPr>
              <a:t> with </a:t>
            </a:r>
            <a:r>
              <a:rPr lang="pl-PL" sz="2600" b="0" i="0" u="none" strike="noStrike" baseline="0" dirty="0" err="1">
                <a:latin typeface="Arial" panose="020B0604020202020204" pitchFamily="34" charset="0"/>
              </a:rPr>
              <a:t>experts</a:t>
            </a:r>
            <a:r>
              <a:rPr lang="pl-PL" sz="2600" b="0" i="0" u="none" strike="noStrike" baseline="0" dirty="0">
                <a:latin typeface="Arial" panose="020B0604020202020204" pitchFamily="34" charset="0"/>
              </a:rPr>
              <a:t> from the University of Wrocław; </a:t>
            </a:r>
          </a:p>
          <a:p>
            <a:pPr marL="457200" lvl="1" indent="0">
              <a:buNone/>
            </a:pPr>
            <a:endParaRPr lang="pl-PL" sz="2600" b="0" i="0" u="none" strike="noStrike" baseline="0" dirty="0">
              <a:latin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600" b="0" i="0" u="sng" strike="noStrike" baseline="0" dirty="0">
                <a:latin typeface="Arial" panose="020B0604020202020204" pitchFamily="34" charset="0"/>
              </a:rPr>
              <a:t>one-</a:t>
            </a:r>
            <a:r>
              <a:rPr lang="pl-PL" sz="2600" b="0" i="0" u="sng" strike="noStrike" baseline="0" dirty="0" err="1">
                <a:latin typeface="Arial" panose="020B0604020202020204" pitchFamily="34" charset="0"/>
              </a:rPr>
              <a:t>day</a:t>
            </a:r>
            <a:r>
              <a:rPr lang="pl-PL" sz="2600" b="0" i="0" u="sng" strike="noStrike" baseline="0" dirty="0">
                <a:latin typeface="Arial" panose="020B0604020202020204" pitchFamily="34" charset="0"/>
              </a:rPr>
              <a:t> </a:t>
            </a:r>
            <a:r>
              <a:rPr lang="pl-PL" sz="2600" b="0" i="0" u="sng" strike="noStrike" baseline="0" dirty="0" err="1">
                <a:latin typeface="Arial" panose="020B0604020202020204" pitchFamily="34" charset="0"/>
              </a:rPr>
              <a:t>training</a:t>
            </a:r>
            <a:r>
              <a:rPr lang="pl-PL" sz="2600" b="0" i="0" u="sng" strike="noStrike" baseline="0" dirty="0">
                <a:latin typeface="Arial" panose="020B0604020202020204" pitchFamily="34" charset="0"/>
              </a:rPr>
              <a:t> </a:t>
            </a:r>
            <a:r>
              <a:rPr lang="pl-PL" sz="2600" b="0" i="0" u="sng" strike="noStrike" baseline="0" dirty="0" err="1">
                <a:latin typeface="Arial" panose="020B0604020202020204" pitchFamily="34" charset="0"/>
              </a:rPr>
              <a:t>workshops</a:t>
            </a:r>
            <a:r>
              <a:rPr lang="pl-PL" sz="2600" b="0" i="0" u="sng" strike="noStrike" baseline="0" dirty="0">
                <a:latin typeface="Arial" panose="020B0604020202020204" pitchFamily="34" charset="0"/>
              </a:rPr>
              <a:t> for </a:t>
            </a:r>
            <a:r>
              <a:rPr lang="pl-PL" sz="2600" b="0" i="0" u="sng" strike="noStrike" baseline="0" dirty="0" err="1">
                <a:latin typeface="Arial" panose="020B0604020202020204" pitchFamily="34" charset="0"/>
              </a:rPr>
              <a:t>officials</a:t>
            </a:r>
            <a:r>
              <a:rPr lang="pl-PL" sz="2600" b="0" i="0" u="sng" strike="noStrike" baseline="0" dirty="0">
                <a:latin typeface="Arial" panose="020B0604020202020204" pitchFamily="34" charset="0"/>
              </a:rPr>
              <a:t> </a:t>
            </a:r>
            <a:r>
              <a:rPr lang="pl-PL" sz="2600" b="0" i="1" u="none" strike="noStrike" baseline="0" dirty="0">
                <a:latin typeface="Arial" panose="020B0604020202020204" pitchFamily="34" charset="0"/>
              </a:rPr>
              <a:t>(</a:t>
            </a:r>
            <a:r>
              <a:rPr lang="en-US" sz="2600" b="0" i="1" u="none" strike="noStrike" baseline="0" dirty="0">
                <a:latin typeface="Arial" panose="020B0604020202020204" pitchFamily="34" charset="0"/>
              </a:rPr>
              <a:t>the principles of good writing</a:t>
            </a:r>
            <a:r>
              <a:rPr lang="pl-PL" sz="2600" b="0" i="1" u="none" strike="noStrike" baseline="0" dirty="0">
                <a:latin typeface="Arial" panose="020B0604020202020204" pitchFamily="34" charset="0"/>
              </a:rPr>
              <a:t>, </a:t>
            </a:r>
            <a:r>
              <a:rPr lang="pl-PL" sz="2600" b="0" i="1" u="none" strike="noStrike" baseline="0" dirty="0" err="1">
                <a:latin typeface="Arial" panose="020B0604020202020204" pitchFamily="34" charset="0"/>
              </a:rPr>
              <a:t>ways</a:t>
            </a:r>
            <a:r>
              <a:rPr lang="pl-PL" sz="2600" b="0" i="1" u="none" strike="noStrike" baseline="0" dirty="0">
                <a:latin typeface="Arial" panose="020B0604020202020204" pitchFamily="34" charset="0"/>
              </a:rPr>
              <a:t> of </a:t>
            </a:r>
            <a:r>
              <a:rPr lang="pl-PL" sz="2600" b="0" i="1" u="none" strike="noStrike" baseline="0" dirty="0" err="1">
                <a:latin typeface="Arial" panose="020B0604020202020204" pitchFamily="34" charset="0"/>
              </a:rPr>
              <a:t>simplifying</a:t>
            </a:r>
            <a:r>
              <a:rPr lang="pl-PL" sz="2600" b="0" i="1" u="none" strike="noStrike" baseline="0" dirty="0">
                <a:latin typeface="Arial" panose="020B0604020202020204" pitchFamily="34" charset="0"/>
              </a:rPr>
              <a:t> </a:t>
            </a:r>
            <a:r>
              <a:rPr lang="pl-PL" sz="2600" b="0" i="1" u="none" strike="noStrike" baseline="0" dirty="0" err="1">
                <a:latin typeface="Arial" panose="020B0604020202020204" pitchFamily="34" charset="0"/>
              </a:rPr>
              <a:t>texts</a:t>
            </a:r>
            <a:r>
              <a:rPr lang="pl-PL" sz="2600" b="0" i="1" u="none" strike="noStrike" baseline="0" dirty="0">
                <a:latin typeface="Arial" panose="020B0604020202020204" pitchFamily="34" charset="0"/>
              </a:rPr>
              <a:t> </a:t>
            </a:r>
            <a:r>
              <a:rPr lang="en-US" sz="2600" b="0" i="1" u="none" strike="noStrike" baseline="0" dirty="0">
                <a:latin typeface="Arial" panose="020B0604020202020204" pitchFamily="34" charset="0"/>
              </a:rPr>
              <a:t>work on the selection of</a:t>
            </a:r>
            <a:r>
              <a:rPr lang="pl-PL" sz="2600" b="0" i="1" u="none" strike="noStrike" baseline="0" dirty="0">
                <a:latin typeface="Arial" panose="020B0604020202020204" pitchFamily="34" charset="0"/>
              </a:rPr>
              <a:t> </a:t>
            </a:r>
            <a:r>
              <a:rPr lang="en-US" sz="2600" b="0" i="1" u="none" strike="noStrike" baseline="0" dirty="0">
                <a:latin typeface="Arial" panose="020B0604020202020204" pitchFamily="34" charset="0"/>
              </a:rPr>
              <a:t>lexis, clarity, and friendliness of the message</a:t>
            </a:r>
            <a:r>
              <a:rPr lang="pl-PL" sz="2600" b="0" i="1" u="none" strike="noStrike" baseline="0" dirty="0">
                <a:latin typeface="Arial" panose="020B0604020202020204" pitchFamily="34" charset="0"/>
              </a:rPr>
              <a:t>).</a:t>
            </a:r>
          </a:p>
          <a:p>
            <a:pPr algn="l">
              <a:buFont typeface="Wingdings" panose="05000000000000000000" pitchFamily="2" charset="2"/>
              <a:buChar char="Ø"/>
            </a:pPr>
            <a:endParaRPr lang="pl-PL" sz="2800" b="0" i="0" u="none" strike="noStrike" baseline="0" dirty="0">
              <a:latin typeface="Arial" panose="020B0604020202020204" pitchFamily="34" charset="0"/>
            </a:endParaRPr>
          </a:p>
          <a:p>
            <a:pPr algn="l">
              <a:buFont typeface="Wingdings" panose="05000000000000000000" pitchFamily="2" charset="2"/>
              <a:buChar char="Ø"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334646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8CCF99-6FE6-4E92-935A-A4941EE7A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i="0" u="none" strike="noStrike" baseline="0" dirty="0">
                <a:solidFill>
                  <a:srgbClr val="002060"/>
                </a:solidFill>
                <a:latin typeface="+mn-lt"/>
              </a:rPr>
              <a:t>Kraków </a:t>
            </a:r>
            <a:r>
              <a:rPr lang="pl-PL" sz="4000" b="1" i="0" u="none" strike="noStrike" baseline="0" dirty="0" err="1">
                <a:solidFill>
                  <a:srgbClr val="002060"/>
                </a:solidFill>
                <a:latin typeface="+mn-lt"/>
              </a:rPr>
              <a:t>taxpayer</a:t>
            </a:r>
            <a:r>
              <a:rPr lang="pl-PL" sz="4000" b="1" i="0" u="none" strike="noStrike" baseline="0" dirty="0">
                <a:solidFill>
                  <a:srgbClr val="002060"/>
                </a:solidFill>
                <a:latin typeface="+mn-lt"/>
              </a:rPr>
              <a:t> </a:t>
            </a:r>
            <a:r>
              <a:rPr lang="pl-PL" sz="4000" b="1" i="0" u="none" strike="noStrike" baseline="0" dirty="0" err="1">
                <a:solidFill>
                  <a:srgbClr val="002060"/>
                </a:solidFill>
                <a:latin typeface="+mn-lt"/>
              </a:rPr>
              <a:t>website</a:t>
            </a:r>
            <a:endParaRPr lang="pl-PL" sz="4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E752F6-EE57-483A-97FC-08D5A2C5E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1809"/>
            <a:ext cx="10515600" cy="41493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b="1" dirty="0">
                <a:latin typeface="Arial" panose="020B0604020202020204" pitchFamily="34" charset="0"/>
              </a:rPr>
              <a:t> </a:t>
            </a:r>
            <a:r>
              <a:rPr lang="pl-PL" sz="2800" b="1" dirty="0" err="1">
                <a:latin typeface="Arial" panose="020B0604020202020204" pitchFamily="34" charset="0"/>
              </a:rPr>
              <a:t>Diagnosis</a:t>
            </a:r>
            <a:r>
              <a:rPr lang="pl-PL" sz="2800" b="1" dirty="0">
                <a:latin typeface="Arial" panose="020B0604020202020204" pitchFamily="34" charset="0"/>
              </a:rPr>
              <a:t>:</a:t>
            </a:r>
            <a:r>
              <a:rPr lang="pl-PL" sz="2800" dirty="0">
                <a:latin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</a:rPr>
              <a:t>ineffective information for clients in the field of local taxes based mainly on telephone information and direct visits to the office; tax decisions delivered only in the traditional manner</a:t>
            </a:r>
            <a:endParaRPr lang="pl-PL" sz="28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pl-PL" sz="2800" b="0" i="0" u="none" strike="noStrike" baseline="0" dirty="0">
              <a:latin typeface="Arial" panose="020B0604020202020204" pitchFamily="34" charset="0"/>
            </a:endParaRPr>
          </a:p>
          <a:p>
            <a:pPr algn="l">
              <a:buFont typeface="Wingdings" panose="05000000000000000000" pitchFamily="2" charset="2"/>
              <a:buChar char="Ø"/>
            </a:pPr>
            <a:r>
              <a:rPr lang="pl-PL" sz="2800" b="1" dirty="0">
                <a:latin typeface="Arial" panose="020B0604020202020204" pitchFamily="34" charset="0"/>
              </a:rPr>
              <a:t> </a:t>
            </a:r>
            <a:r>
              <a:rPr lang="pl-PL" sz="2800" b="1" dirty="0" err="1">
                <a:latin typeface="Arial" panose="020B0604020202020204" pitchFamily="34" charset="0"/>
              </a:rPr>
              <a:t>Improvement</a:t>
            </a:r>
            <a:r>
              <a:rPr lang="pl-PL" sz="2800" b="1" dirty="0">
                <a:latin typeface="Arial" panose="020B0604020202020204" pitchFamily="34" charset="0"/>
              </a:rPr>
              <a:t> </a:t>
            </a:r>
            <a:r>
              <a:rPr lang="pl-PL" sz="2800" b="1" dirty="0" err="1">
                <a:latin typeface="Arial" panose="020B0604020202020204" pitchFamily="34" charset="0"/>
              </a:rPr>
              <a:t>area</a:t>
            </a:r>
            <a:r>
              <a:rPr lang="pl-PL" sz="2800" b="1" dirty="0">
                <a:latin typeface="Arial" panose="020B0604020202020204" pitchFamily="34" charset="0"/>
              </a:rPr>
              <a:t>: </a:t>
            </a:r>
            <a:r>
              <a:rPr lang="en-US" sz="2800" dirty="0">
                <a:latin typeface="Arial" panose="020B0604020202020204" pitchFamily="34" charset="0"/>
              </a:rPr>
              <a:t>providing residents with access to up-to-date information on local taxes and their </a:t>
            </a:r>
            <a:r>
              <a:rPr lang="pl-PL" sz="2800" dirty="0" err="1">
                <a:latin typeface="Arial" panose="020B0604020202020204" pitchFamily="34" charset="0"/>
              </a:rPr>
              <a:t>tax</a:t>
            </a:r>
            <a:r>
              <a:rPr lang="pl-PL" sz="2800" dirty="0">
                <a:latin typeface="Arial" panose="020B0604020202020204" pitchFamily="34" charset="0"/>
              </a:rPr>
              <a:t> </a:t>
            </a:r>
            <a:r>
              <a:rPr lang="pl-PL" sz="2800" dirty="0" err="1">
                <a:latin typeface="Arial" panose="020B0604020202020204" pitchFamily="34" charset="0"/>
              </a:rPr>
              <a:t>liabilities</a:t>
            </a:r>
            <a:r>
              <a:rPr lang="en-US" sz="2800" dirty="0">
                <a:latin typeface="Arial" panose="020B0604020202020204" pitchFamily="34" charset="0"/>
              </a:rPr>
              <a:t>; possibility to make on-line payments</a:t>
            </a:r>
            <a:endParaRPr lang="pl-PL" sz="2800" b="0" i="1" u="none" strike="noStrike" baseline="0" dirty="0">
              <a:latin typeface="Arial" panose="020B0604020202020204" pitchFamily="34" charset="0"/>
            </a:endParaRPr>
          </a:p>
          <a:p>
            <a:pPr algn="l">
              <a:buFont typeface="Wingdings" panose="05000000000000000000" pitchFamily="2" charset="2"/>
              <a:buChar char="Ø"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106598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8CCF99-6FE6-4E92-935A-A4941EE7A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i="0" u="none" strike="noStrike" baseline="0" dirty="0">
                <a:solidFill>
                  <a:srgbClr val="002060"/>
                </a:solidFill>
                <a:latin typeface="+mn-lt"/>
              </a:rPr>
              <a:t>Kraków </a:t>
            </a:r>
            <a:r>
              <a:rPr lang="pl-PL" sz="4000" b="1" i="0" u="none" strike="noStrike" baseline="0" dirty="0" err="1">
                <a:solidFill>
                  <a:srgbClr val="002060"/>
                </a:solidFill>
                <a:latin typeface="+mn-lt"/>
              </a:rPr>
              <a:t>taxpayer</a:t>
            </a:r>
            <a:r>
              <a:rPr lang="pl-PL" sz="4000" b="1" i="0" u="none" strike="noStrike" baseline="0" dirty="0">
                <a:solidFill>
                  <a:srgbClr val="002060"/>
                </a:solidFill>
                <a:latin typeface="+mn-lt"/>
              </a:rPr>
              <a:t> </a:t>
            </a:r>
            <a:r>
              <a:rPr lang="pl-PL" sz="4000" b="1" i="0" u="none" strike="noStrike" baseline="0" dirty="0" err="1">
                <a:solidFill>
                  <a:srgbClr val="002060"/>
                </a:solidFill>
                <a:latin typeface="+mn-lt"/>
              </a:rPr>
              <a:t>website</a:t>
            </a:r>
            <a:endParaRPr lang="pl-PL" sz="4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E752F6-EE57-483A-97FC-08D5A2C5E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1809"/>
            <a:ext cx="10515600" cy="4149380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10400" b="1" dirty="0" err="1">
                <a:latin typeface="Arial" panose="020B0604020202020204" pitchFamily="34" charset="0"/>
              </a:rPr>
              <a:t>Improvement</a:t>
            </a:r>
            <a:r>
              <a:rPr lang="pl-PL" sz="10400" b="1" dirty="0">
                <a:latin typeface="Arial" panose="020B0604020202020204" pitchFamily="34" charset="0"/>
              </a:rPr>
              <a:t> </a:t>
            </a:r>
            <a:r>
              <a:rPr lang="pl-PL" sz="10400" b="1" dirty="0" err="1">
                <a:latin typeface="Arial" panose="020B0604020202020204" pitchFamily="34" charset="0"/>
              </a:rPr>
              <a:t>action</a:t>
            </a:r>
            <a:r>
              <a:rPr lang="pl-PL" sz="10400" b="1" dirty="0">
                <a:latin typeface="Arial" panose="020B0604020202020204" pitchFamily="34" charset="0"/>
              </a:rPr>
              <a:t>:</a:t>
            </a:r>
            <a:r>
              <a:rPr lang="pl-PL" sz="10400" dirty="0">
                <a:latin typeface="Arial" panose="020B0604020202020204" pitchFamily="34" charset="0"/>
              </a:rPr>
              <a:t> </a:t>
            </a:r>
            <a:r>
              <a:rPr lang="pl-PL" sz="10400" b="0" i="0" u="none" strike="noStrike" baseline="0" dirty="0">
                <a:latin typeface="Arial" panose="020B0604020202020204" pitchFamily="34" charset="0"/>
              </a:rPr>
              <a:t>developing and </a:t>
            </a:r>
            <a:r>
              <a:rPr lang="pl-PL" sz="10400" b="0" i="0" u="none" strike="noStrike" baseline="0" dirty="0" err="1">
                <a:latin typeface="Arial" panose="020B0604020202020204" pitchFamily="34" charset="0"/>
              </a:rPr>
              <a:t>launching</a:t>
            </a:r>
            <a:r>
              <a:rPr lang="pl-PL" sz="10400" dirty="0">
                <a:latin typeface="Arial" panose="020B0604020202020204" pitchFamily="34" charset="0"/>
              </a:rPr>
              <a:t> </a:t>
            </a:r>
            <a:r>
              <a:rPr lang="pl-PL" sz="10400" b="0" i="0" u="none" strike="noStrike" baseline="0" dirty="0">
                <a:latin typeface="Arial" panose="020B0604020202020204" pitchFamily="34" charset="0"/>
              </a:rPr>
              <a:t>the </a:t>
            </a:r>
            <a:r>
              <a:rPr lang="pl-PL" sz="10400" b="0" i="0" u="none" strike="noStrike" baseline="0" dirty="0" err="1">
                <a:latin typeface="Arial" panose="020B0604020202020204" pitchFamily="34" charset="0"/>
              </a:rPr>
              <a:t>internet</a:t>
            </a:r>
            <a:r>
              <a:rPr lang="pl-PL" sz="10400" b="0" i="0" u="none" strike="noStrike" baseline="0" dirty="0">
                <a:latin typeface="Arial" panose="020B0604020202020204" pitchFamily="34" charset="0"/>
              </a:rPr>
              <a:t> platform -  </a:t>
            </a:r>
            <a:r>
              <a:rPr lang="pl-PL" sz="10400" b="0" i="1" u="none" strike="noStrike" baseline="0" dirty="0">
                <a:latin typeface="Arial" panose="020B0604020202020204" pitchFamily="34" charset="0"/>
              </a:rPr>
              <a:t>Kraków </a:t>
            </a:r>
            <a:r>
              <a:rPr lang="pl-PL" sz="10400" b="0" i="1" u="none" strike="noStrike" baseline="0" dirty="0" err="1">
                <a:latin typeface="Arial" panose="020B0604020202020204" pitchFamily="34" charset="0"/>
              </a:rPr>
              <a:t>taxpayer</a:t>
            </a:r>
            <a:r>
              <a:rPr lang="pl-PL" sz="10400" b="0" i="1" u="none" strike="noStrike" baseline="0" dirty="0">
                <a:latin typeface="Arial" panose="020B0604020202020204" pitchFamily="34" charset="0"/>
              </a:rPr>
              <a:t> </a:t>
            </a:r>
            <a:r>
              <a:rPr lang="pl-PL" sz="10400" b="0" i="1" u="none" strike="noStrike" baseline="0" dirty="0" err="1">
                <a:latin typeface="Arial" panose="020B0604020202020204" pitchFamily="34" charset="0"/>
              </a:rPr>
              <a:t>website</a:t>
            </a:r>
            <a:endParaRPr lang="pl-PL" sz="10400" b="0" i="1" u="none" strike="noStrike" baseline="0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0400" b="0" i="1" u="none" strike="noStrike" baseline="0" dirty="0">
              <a:latin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0400" b="0" i="0" u="sng" strike="noStrike" baseline="0" dirty="0">
                <a:latin typeface="Arial" panose="020B0604020202020204" pitchFamily="34" charset="0"/>
              </a:rPr>
              <a:t>a communication tool </a:t>
            </a:r>
            <a:r>
              <a:rPr lang="en-US" sz="10400" b="0" i="0" u="none" strike="noStrike" baseline="0" dirty="0">
                <a:latin typeface="Arial" panose="020B0604020202020204" pitchFamily="34" charset="0"/>
              </a:rPr>
              <a:t>between the residents of the city of Kraków and</a:t>
            </a:r>
            <a:r>
              <a:rPr lang="pl-PL" sz="104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en-US" sz="10400" b="0" i="0" u="none" strike="noStrike" baseline="0" dirty="0">
                <a:latin typeface="Arial" panose="020B0604020202020204" pitchFamily="34" charset="0"/>
              </a:rPr>
              <a:t>other persons with the tax authority in the scope of payment local taxes</a:t>
            </a:r>
            <a:r>
              <a:rPr lang="pl-PL" sz="104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en-US" sz="10400" b="0" i="0" u="none" strike="noStrike" baseline="0" dirty="0">
                <a:latin typeface="Arial" panose="020B0604020202020204" pitchFamily="34" charset="0"/>
              </a:rPr>
              <a:t>and fees to the budget of the city of Kraków</a:t>
            </a:r>
            <a:r>
              <a:rPr lang="pl-PL" sz="10400" b="0" i="0" u="none" strike="noStrike" baseline="0" dirty="0">
                <a:latin typeface="Arial" panose="020B0604020202020204" pitchFamily="34" charset="0"/>
              </a:rPr>
              <a:t>;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pl-PL" sz="10400" b="0" i="0" u="none" strike="noStrike" baseline="0" dirty="0">
              <a:latin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0400" b="0" i="0" u="sng" strike="noStrike" baseline="0" dirty="0">
                <a:latin typeface="Arial" panose="020B0604020202020204" pitchFamily="34" charset="0"/>
              </a:rPr>
              <a:t>an information platform </a:t>
            </a:r>
            <a:r>
              <a:rPr lang="en-US" sz="10400" b="0" i="0" u="none" strike="noStrike" baseline="0" dirty="0">
                <a:latin typeface="Arial" panose="020B0604020202020204" pitchFamily="34" charset="0"/>
              </a:rPr>
              <a:t>concerning the amounts due for payment of</a:t>
            </a:r>
            <a:r>
              <a:rPr lang="pl-PL" sz="104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en-US" sz="10400" b="0" i="0" u="none" strike="noStrike" baseline="0" dirty="0">
                <a:latin typeface="Arial" panose="020B0604020202020204" pitchFamily="34" charset="0"/>
              </a:rPr>
              <a:t>liabilities, which also offers the possibility to pay them directly on the</a:t>
            </a:r>
            <a:r>
              <a:rPr lang="pl-PL" sz="104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pl-PL" sz="10400" b="0" i="0" u="none" strike="noStrike" baseline="0" dirty="0" err="1">
                <a:latin typeface="Arial" panose="020B0604020202020204" pitchFamily="34" charset="0"/>
              </a:rPr>
              <a:t>website</a:t>
            </a:r>
            <a:r>
              <a:rPr lang="pl-PL" sz="10400" b="0" i="0" u="none" strike="noStrike" baseline="0" dirty="0">
                <a:latin typeface="Arial" panose="020B0604020202020204" pitchFamily="34" charset="0"/>
              </a:rPr>
              <a:t>;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pl-PL" sz="10400" b="0" i="0" u="none" strike="noStrike" baseline="0" dirty="0">
              <a:latin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0400" b="0" i="0" u="sng" strike="noStrike" baseline="0" dirty="0">
                <a:latin typeface="Arial" panose="020B0604020202020204" pitchFamily="34" charset="0"/>
              </a:rPr>
              <a:t>a collection of basic information </a:t>
            </a:r>
            <a:r>
              <a:rPr lang="en-US" sz="10400" b="0" i="0" u="none" strike="noStrike" baseline="0" dirty="0">
                <a:latin typeface="Arial" panose="020B0604020202020204" pitchFamily="34" charset="0"/>
              </a:rPr>
              <a:t>on local taxes and charges, including</a:t>
            </a:r>
            <a:r>
              <a:rPr lang="pl-PL" sz="104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pl-PL" sz="10400" b="0" i="0" u="none" strike="noStrike" baseline="0" dirty="0" err="1">
                <a:latin typeface="Arial" panose="020B0604020202020204" pitchFamily="34" charset="0"/>
              </a:rPr>
              <a:t>tax</a:t>
            </a:r>
            <a:r>
              <a:rPr lang="pl-PL" sz="104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pl-PL" sz="10400" b="0" i="0" u="none" strike="noStrike" baseline="0" dirty="0" err="1">
                <a:latin typeface="Arial" panose="020B0604020202020204" pitchFamily="34" charset="0"/>
              </a:rPr>
              <a:t>rates</a:t>
            </a:r>
            <a:r>
              <a:rPr lang="pl-PL" sz="10400" b="0" i="0" u="none" strike="noStrike" baseline="0" dirty="0">
                <a:latin typeface="Arial" panose="020B0604020202020204" pitchFamily="34" charset="0"/>
              </a:rPr>
              <a:t>.</a:t>
            </a:r>
            <a:endParaRPr lang="pl-PL" sz="10400" b="0" i="1" u="none" strike="noStrike" baseline="0" dirty="0">
              <a:latin typeface="Arial" panose="020B0604020202020204" pitchFamily="34" charset="0"/>
            </a:endParaRPr>
          </a:p>
          <a:p>
            <a:pPr algn="l">
              <a:buFont typeface="Wingdings" panose="05000000000000000000" pitchFamily="2" charset="2"/>
              <a:buChar char="Ø"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431042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8B6DEA-09F8-4A19-AA99-7DF97EC12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i="0" u="none" strike="noStrike" baseline="0" dirty="0">
                <a:solidFill>
                  <a:srgbClr val="002060"/>
                </a:solidFill>
                <a:latin typeface="+mn-lt"/>
              </a:rPr>
              <a:t>Kraków </a:t>
            </a:r>
            <a:r>
              <a:rPr lang="pl-PL" sz="3600" b="1" i="0" u="none" strike="noStrike" baseline="0" dirty="0" err="1">
                <a:solidFill>
                  <a:srgbClr val="002060"/>
                </a:solidFill>
                <a:latin typeface="+mn-lt"/>
              </a:rPr>
              <a:t>taxpayer</a:t>
            </a:r>
            <a:r>
              <a:rPr lang="pl-PL" sz="3600" b="1" i="0" u="none" strike="noStrike" baseline="0" dirty="0">
                <a:solidFill>
                  <a:srgbClr val="002060"/>
                </a:solidFill>
                <a:latin typeface="+mn-lt"/>
              </a:rPr>
              <a:t> </a:t>
            </a:r>
            <a:r>
              <a:rPr lang="pl-PL" sz="3600" b="1" i="0" u="none" strike="noStrike" baseline="0" dirty="0" err="1">
                <a:solidFill>
                  <a:srgbClr val="002060"/>
                </a:solidFill>
                <a:latin typeface="+mn-lt"/>
              </a:rPr>
              <a:t>website</a:t>
            </a:r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C32A415-28DE-4482-96F9-890B3270A68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1808" y="1948070"/>
            <a:ext cx="7699513" cy="395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347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FF226C-77AD-4404-9D4A-84574FB9B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19200"/>
            <a:ext cx="10515600" cy="710027"/>
          </a:xfrm>
        </p:spPr>
        <p:txBody>
          <a:bodyPr>
            <a:normAutofit fontScale="90000"/>
          </a:bodyPr>
          <a:lstStyle/>
          <a:p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1E869D-D072-4BB0-9A0D-560996285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8965"/>
            <a:ext cx="10515600" cy="1884984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sz="4400" b="1" i="0" u="none" strike="noStrike" baseline="0" dirty="0">
                <a:solidFill>
                  <a:srgbClr val="002060"/>
                </a:solidFill>
              </a:rPr>
              <a:t>Improvement projects </a:t>
            </a:r>
            <a:br>
              <a:rPr lang="pl-PL" sz="4400" b="1" dirty="0">
                <a:solidFill>
                  <a:srgbClr val="002060"/>
                </a:solidFill>
              </a:rPr>
            </a:br>
            <a:r>
              <a:rPr lang="en-US" sz="4400" b="1" i="0" u="none" strike="noStrike" baseline="0" dirty="0">
                <a:solidFill>
                  <a:srgbClr val="002060"/>
                </a:solidFill>
              </a:rPr>
              <a:t>in communication with</a:t>
            </a:r>
            <a:r>
              <a:rPr lang="pl-PL" sz="4400" b="1" i="0" u="none" strike="noStrike" baseline="0" dirty="0">
                <a:solidFill>
                  <a:srgbClr val="002060"/>
                </a:solidFill>
              </a:rPr>
              <a:t>in the City Hall </a:t>
            </a:r>
            <a:br>
              <a:rPr lang="pl-PL" sz="4400" b="1" i="0" u="none" strike="noStrike" baseline="0" dirty="0">
                <a:solidFill>
                  <a:srgbClr val="002060"/>
                </a:solidFill>
              </a:rPr>
            </a:br>
            <a:r>
              <a:rPr lang="pl-PL" sz="4400" b="1" i="0" u="none" strike="noStrike" baseline="0" dirty="0">
                <a:solidFill>
                  <a:srgbClr val="002060"/>
                </a:solidFill>
              </a:rPr>
              <a:t>of Kraków</a:t>
            </a:r>
            <a:endParaRPr lang="pl-PL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192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8CCF99-6FE6-4E92-935A-A4941EE7A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i="0" u="none" strike="noStrike" baseline="0" dirty="0">
                <a:solidFill>
                  <a:srgbClr val="002060"/>
                </a:solidFill>
                <a:latin typeface="Arial,Bold"/>
              </a:rPr>
              <a:t>Staff </a:t>
            </a:r>
            <a:r>
              <a:rPr lang="pl-PL" sz="4000" b="1" i="0" u="none" strike="noStrike" baseline="0" dirty="0" err="1">
                <a:solidFill>
                  <a:srgbClr val="002060"/>
                </a:solidFill>
                <a:latin typeface="Arial,Bold"/>
              </a:rPr>
              <a:t>satisfaction</a:t>
            </a:r>
            <a:r>
              <a:rPr lang="pl-PL" sz="4000" b="1" i="0" u="none" strike="noStrike" baseline="0" dirty="0">
                <a:solidFill>
                  <a:srgbClr val="002060"/>
                </a:solidFill>
                <a:latin typeface="Arial,Bold"/>
              </a:rPr>
              <a:t> </a:t>
            </a:r>
            <a:r>
              <a:rPr lang="pl-PL" sz="4000" b="1" i="0" u="none" strike="noStrike" baseline="0" dirty="0" err="1">
                <a:solidFill>
                  <a:srgbClr val="002060"/>
                </a:solidFill>
                <a:latin typeface="Arial,Bold"/>
              </a:rPr>
              <a:t>survey</a:t>
            </a:r>
            <a:endParaRPr lang="pl-PL" sz="4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E752F6-EE57-483A-97FC-08D5A2C5E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1809"/>
            <a:ext cx="10515600" cy="414938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</a:rPr>
              <a:t> </a:t>
            </a:r>
            <a:r>
              <a:rPr lang="pl-PL" sz="2800" b="1" dirty="0" err="1">
                <a:latin typeface="Arial" panose="020B0604020202020204" pitchFamily="34" charset="0"/>
              </a:rPr>
              <a:t>Diagnosis</a:t>
            </a:r>
            <a:r>
              <a:rPr lang="pl-PL" sz="2800" b="1" dirty="0">
                <a:latin typeface="Arial" panose="020B0604020202020204" pitchFamily="34" charset="0"/>
              </a:rPr>
              <a:t>:</a:t>
            </a:r>
            <a:r>
              <a:rPr lang="pl-PL" sz="2800" dirty="0">
                <a:latin typeface="Arial" panose="020B0604020202020204" pitchFamily="34" charset="0"/>
              </a:rPr>
              <a:t> </a:t>
            </a:r>
            <a:r>
              <a:rPr lang="en-US" sz="2800" b="0" i="0" u="none" strike="noStrike" baseline="0" dirty="0">
                <a:latin typeface="Arial" panose="020B0604020202020204" pitchFamily="34" charset="0"/>
              </a:rPr>
              <a:t>the low participation of</a:t>
            </a:r>
            <a:r>
              <a:rPr lang="pl-PL" sz="28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pl-PL" sz="2800" b="0" i="0" u="none" strike="noStrike" baseline="0" dirty="0" err="1">
                <a:latin typeface="Arial" panose="020B0604020202020204" pitchFamily="34" charset="0"/>
              </a:rPr>
              <a:t>employees</a:t>
            </a:r>
            <a:r>
              <a:rPr lang="pl-PL" sz="2800" b="0" i="0" u="none" strike="noStrike" baseline="0" dirty="0">
                <a:latin typeface="Arial" panose="020B0604020202020204" pitchFamily="34" charset="0"/>
              </a:rPr>
              <a:t> in the </a:t>
            </a:r>
            <a:r>
              <a:rPr lang="pl-PL" sz="2800" b="0" i="0" u="none" strike="noStrike" baseline="0" dirty="0" err="1">
                <a:latin typeface="Arial" panose="020B0604020202020204" pitchFamily="34" charset="0"/>
              </a:rPr>
              <a:t>research</a:t>
            </a:r>
            <a:r>
              <a:rPr lang="pl-PL" sz="2800" dirty="0">
                <a:latin typeface="Arial" panose="020B0604020202020204" pitchFamily="34" charset="0"/>
              </a:rPr>
              <a:t>, </a:t>
            </a:r>
            <a:r>
              <a:rPr lang="en-US" sz="2800" b="0" i="0" u="none" strike="noStrike" baseline="0" dirty="0">
                <a:latin typeface="Arial" panose="020B0604020202020204" pitchFamily="34" charset="0"/>
              </a:rPr>
              <a:t>the results</a:t>
            </a:r>
            <a:r>
              <a:rPr lang="pl-PL" sz="28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pl-PL" sz="2800" b="0" i="0" u="none" strike="noStrike" baseline="0" dirty="0" err="1">
                <a:latin typeface="Arial" panose="020B0604020202020204" pitchFamily="34" charset="0"/>
              </a:rPr>
              <a:t>are</a:t>
            </a:r>
            <a:r>
              <a:rPr lang="pl-PL" sz="2800" b="0" i="0" u="none" strike="noStrike" baseline="0" dirty="0">
                <a:latin typeface="Arial" panose="020B0604020202020204" pitchFamily="34" charset="0"/>
              </a:rPr>
              <a:t> not</a:t>
            </a:r>
            <a:r>
              <a:rPr lang="en-US" sz="2800" b="0" i="0" u="none" strike="noStrike" baseline="0" dirty="0">
                <a:latin typeface="Arial" panose="020B0604020202020204" pitchFamily="34" charset="0"/>
              </a:rPr>
              <a:t> representative for the entire </a:t>
            </a:r>
            <a:r>
              <a:rPr lang="en-US" sz="2800" b="0" i="0" u="none" strike="noStrike" baseline="0" dirty="0" err="1">
                <a:latin typeface="Arial" panose="020B0604020202020204" pitchFamily="34" charset="0"/>
              </a:rPr>
              <a:t>organisation</a:t>
            </a:r>
            <a:endParaRPr lang="pl-PL" sz="2800" b="0" i="0" u="none" strike="noStrike" baseline="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pl-PL" sz="2800" b="0" i="0" u="none" strike="noStrike" baseline="0" dirty="0">
              <a:latin typeface="Arial" panose="020B0604020202020204" pitchFamily="34" charset="0"/>
            </a:endParaRPr>
          </a:p>
          <a:p>
            <a:pPr algn="l">
              <a:buFont typeface="Wingdings" panose="05000000000000000000" pitchFamily="2" charset="2"/>
              <a:buChar char="Ø"/>
            </a:pPr>
            <a:r>
              <a:rPr lang="pl-PL" sz="2800" b="1" dirty="0">
                <a:latin typeface="Arial" panose="020B0604020202020204" pitchFamily="34" charset="0"/>
              </a:rPr>
              <a:t> </a:t>
            </a:r>
            <a:r>
              <a:rPr lang="pl-PL" sz="2800" b="1" dirty="0" err="1">
                <a:latin typeface="Arial" panose="020B0604020202020204" pitchFamily="34" charset="0"/>
              </a:rPr>
              <a:t>Improvement</a:t>
            </a:r>
            <a:r>
              <a:rPr lang="pl-PL" sz="2800" b="1" dirty="0">
                <a:latin typeface="Arial" panose="020B0604020202020204" pitchFamily="34" charset="0"/>
              </a:rPr>
              <a:t> </a:t>
            </a:r>
            <a:r>
              <a:rPr lang="pl-PL" sz="2800" b="1" dirty="0" err="1">
                <a:latin typeface="Arial" panose="020B0604020202020204" pitchFamily="34" charset="0"/>
              </a:rPr>
              <a:t>area</a:t>
            </a:r>
            <a:r>
              <a:rPr lang="pl-PL" sz="2800" b="1" dirty="0">
                <a:latin typeface="Arial" panose="020B0604020202020204" pitchFamily="34" charset="0"/>
              </a:rPr>
              <a:t>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b="0" i="0" u="none" strike="noStrike" baseline="0" dirty="0">
                <a:latin typeface="Arial" panose="020B0604020202020204" pitchFamily="34" charset="0"/>
              </a:rPr>
              <a:t>the quality of feedback</a:t>
            </a:r>
            <a:r>
              <a:rPr lang="pl-PL" sz="2800" b="0" i="0" u="none" strike="noStrike" baseline="0" dirty="0">
                <a:latin typeface="Arial" panose="020B0604020202020204" pitchFamily="34" charset="0"/>
              </a:rPr>
              <a:t> on </a:t>
            </a:r>
            <a:r>
              <a:rPr lang="pl-PL" sz="2800" b="0" i="0" u="none" strike="noStrike" baseline="0" dirty="0" err="1">
                <a:latin typeface="Arial" panose="020B0604020202020204" pitchFamily="34" charset="0"/>
              </a:rPr>
              <a:t>employee</a:t>
            </a:r>
            <a:r>
              <a:rPr lang="pl-PL" sz="28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pl-PL" sz="2800" b="0" i="0" u="none" strike="noStrike" baseline="0" dirty="0" err="1">
                <a:latin typeface="Arial" panose="020B0604020202020204" pitchFamily="34" charset="0"/>
              </a:rPr>
              <a:t>satisfaction</a:t>
            </a:r>
            <a:r>
              <a:rPr lang="pl-PL" sz="2800" dirty="0">
                <a:latin typeface="Arial" panose="020B0604020202020204" pitchFamily="34" charset="0"/>
              </a:rPr>
              <a:t>;</a:t>
            </a:r>
            <a:r>
              <a:rPr lang="pl-PL" sz="2800" b="0" i="0" u="none" strike="noStrike" baseline="0" dirty="0">
                <a:latin typeface="Arial" panose="020B0604020202020204" pitchFamily="34" charset="0"/>
              </a:rPr>
              <a:t>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800" b="0" i="0" u="none" strike="noStrike" baseline="0" dirty="0">
                <a:latin typeface="Arial" panose="020B0604020202020204" pitchFamily="34" charset="0"/>
              </a:rPr>
              <a:t>a uniform </a:t>
            </a:r>
            <a:r>
              <a:rPr lang="en-US" sz="2800" b="0" i="0" u="none" strike="noStrike" baseline="0" dirty="0">
                <a:latin typeface="Arial" panose="020B0604020202020204" pitchFamily="34" charset="0"/>
              </a:rPr>
              <a:t>methodology for employee satisfaction surveys at the Kraków City Hall</a:t>
            </a:r>
            <a:r>
              <a:rPr lang="pl-PL" sz="2800" b="0" i="0" u="none" strike="noStrike" baseline="0" dirty="0">
                <a:latin typeface="Arial" panose="020B0604020202020204" pitchFamily="34" charset="0"/>
              </a:rPr>
              <a:t>;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b="0" i="0" u="none" strike="noStrike" baseline="0" dirty="0">
                <a:latin typeface="Arial" panose="020B0604020202020204" pitchFamily="34" charset="0"/>
              </a:rPr>
              <a:t>the frequency of </a:t>
            </a:r>
            <a:r>
              <a:rPr lang="pl-PL" sz="2800" b="0" i="0" u="none" strike="noStrike" baseline="0" dirty="0" err="1">
                <a:latin typeface="Arial" panose="020B0604020202020204" pitchFamily="34" charset="0"/>
              </a:rPr>
              <a:t>employee</a:t>
            </a:r>
            <a:r>
              <a:rPr lang="pl-PL" sz="28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pl-PL" sz="2800" b="0" i="0" u="none" strike="noStrike" baseline="0" dirty="0" err="1">
                <a:latin typeface="Arial" panose="020B0604020202020204" pitchFamily="34" charset="0"/>
              </a:rPr>
              <a:t>satisfaction</a:t>
            </a:r>
            <a:r>
              <a:rPr lang="en-US" sz="2800" b="0" i="0" u="none" strike="noStrike" baseline="0" dirty="0">
                <a:latin typeface="Arial" panose="020B0604020202020204" pitchFamily="34" charset="0"/>
              </a:rPr>
              <a:t> surveys</a:t>
            </a:r>
            <a:r>
              <a:rPr lang="pl-PL" sz="2800" dirty="0">
                <a:latin typeface="Arial" panose="020B0604020202020204" pitchFamily="34" charset="0"/>
              </a:rPr>
              <a:t>,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b="0" i="0" u="none" strike="noStrike" baseline="0" dirty="0">
                <a:latin typeface="Arial" panose="020B0604020202020204" pitchFamily="34" charset="0"/>
              </a:rPr>
              <a:t>to find and </a:t>
            </a:r>
            <a:r>
              <a:rPr lang="en-US" sz="2800" b="0" i="0" u="none" strike="noStrike" baseline="0" dirty="0" err="1">
                <a:latin typeface="Arial" panose="020B0604020202020204" pitchFamily="34" charset="0"/>
              </a:rPr>
              <a:t>analyse</a:t>
            </a:r>
            <a:r>
              <a:rPr lang="en-US" sz="2800" b="0" i="0" u="none" strike="noStrike" baseline="0" dirty="0">
                <a:latin typeface="Arial" panose="020B0604020202020204" pitchFamily="34" charset="0"/>
              </a:rPr>
              <a:t> the reason for the low participation of</a:t>
            </a:r>
            <a:r>
              <a:rPr lang="pl-PL" sz="28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pl-PL" sz="2800" b="0" i="0" u="none" strike="noStrike" baseline="0" dirty="0" err="1">
                <a:latin typeface="Arial" panose="020B0604020202020204" pitchFamily="34" charset="0"/>
              </a:rPr>
              <a:t>employees</a:t>
            </a:r>
            <a:r>
              <a:rPr lang="pl-PL" sz="2800" b="0" i="0" u="none" strike="noStrike" baseline="0" dirty="0">
                <a:latin typeface="Arial" panose="020B0604020202020204" pitchFamily="34" charset="0"/>
              </a:rPr>
              <a:t> in the </a:t>
            </a:r>
            <a:r>
              <a:rPr lang="pl-PL" sz="2800" b="0" i="0" u="none" strike="noStrike" baseline="0" dirty="0" err="1">
                <a:latin typeface="Arial" panose="020B0604020202020204" pitchFamily="34" charset="0"/>
              </a:rPr>
              <a:t>research</a:t>
            </a:r>
            <a:r>
              <a:rPr lang="pl-PL" sz="2800" b="0" i="0" u="none" strike="noStrike" baseline="0" dirty="0">
                <a:latin typeface="Arial" panose="020B0604020202020204" pitchFamily="34" charset="0"/>
              </a:rPr>
              <a:t>.</a:t>
            </a:r>
          </a:p>
          <a:p>
            <a:pPr marL="0" indent="0" algn="l">
              <a:buNone/>
            </a:pPr>
            <a:endParaRPr lang="pl-PL" sz="2800" b="0" i="0" u="none" strike="noStrike" baseline="0" dirty="0">
              <a:latin typeface="Arial" panose="020B0604020202020204" pitchFamily="34" charset="0"/>
            </a:endParaRPr>
          </a:p>
          <a:p>
            <a:pPr algn="l">
              <a:buFont typeface="Wingdings" panose="05000000000000000000" pitchFamily="2" charset="2"/>
              <a:buChar char="Ø"/>
            </a:pPr>
            <a:r>
              <a:rPr lang="pl-PL" sz="2800" b="1" dirty="0">
                <a:latin typeface="Arial" panose="020B0604020202020204" pitchFamily="34" charset="0"/>
              </a:rPr>
              <a:t> </a:t>
            </a:r>
            <a:r>
              <a:rPr lang="pl-PL" sz="2800" b="1" dirty="0" err="1">
                <a:latin typeface="Arial" panose="020B0604020202020204" pitchFamily="34" charset="0"/>
              </a:rPr>
              <a:t>Improvement</a:t>
            </a:r>
            <a:r>
              <a:rPr lang="pl-PL" sz="2800" b="1" dirty="0">
                <a:latin typeface="Arial" panose="020B0604020202020204" pitchFamily="34" charset="0"/>
              </a:rPr>
              <a:t> </a:t>
            </a:r>
            <a:r>
              <a:rPr lang="pl-PL" sz="2800" b="1" dirty="0" err="1">
                <a:latin typeface="Arial" panose="020B0604020202020204" pitchFamily="34" charset="0"/>
              </a:rPr>
              <a:t>action</a:t>
            </a:r>
            <a:r>
              <a:rPr lang="pl-PL" sz="2800" b="1" dirty="0">
                <a:latin typeface="Arial" panose="020B0604020202020204" pitchFamily="34" charset="0"/>
              </a:rPr>
              <a:t>: not </a:t>
            </a:r>
            <a:r>
              <a:rPr lang="pl-PL" sz="2800" b="1" dirty="0" err="1">
                <a:latin typeface="Arial" panose="020B0604020202020204" pitchFamily="34" charset="0"/>
              </a:rPr>
              <a:t>everything</a:t>
            </a:r>
            <a:r>
              <a:rPr lang="pl-PL" sz="2800" b="1" dirty="0">
                <a:latin typeface="Arial" panose="020B0604020202020204" pitchFamily="34" charset="0"/>
              </a:rPr>
              <a:t> </a:t>
            </a:r>
            <a:r>
              <a:rPr lang="pl-PL" sz="2800" b="1" dirty="0" err="1">
                <a:latin typeface="Arial" panose="020B0604020202020204" pitchFamily="34" charset="0"/>
              </a:rPr>
              <a:t>works</a:t>
            </a:r>
            <a:r>
              <a:rPr lang="pl-PL" sz="2800" b="1" dirty="0">
                <a:latin typeface="Arial" panose="020B0604020202020204" pitchFamily="34" charset="0"/>
              </a:rPr>
              <a:t> out …</a:t>
            </a:r>
            <a:endParaRPr lang="pl-PL" sz="2800" b="0" i="0" u="none" strike="noStrike" baseline="0" dirty="0">
              <a:latin typeface="Arial" panose="020B0604020202020204" pitchFamily="34" charset="0"/>
            </a:endParaRPr>
          </a:p>
          <a:p>
            <a:pPr algn="l">
              <a:buFont typeface="Wingdings" panose="05000000000000000000" pitchFamily="2" charset="2"/>
              <a:buChar char="Ø"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38713377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UMK">
      <a:majorFont>
        <a:latin typeface="Lato Black"/>
        <a:ea typeface=""/>
        <a:cs typeface=""/>
      </a:majorFont>
      <a:minorFont>
        <a:latin typeface="Lato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3650</TotalTime>
  <Words>545</Words>
  <Application>Microsoft Office PowerPoint</Application>
  <PresentationFormat>Panoramiczny</PresentationFormat>
  <Paragraphs>62</Paragraphs>
  <Slides>12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9" baseType="lpstr">
      <vt:lpstr>Arial</vt:lpstr>
      <vt:lpstr>Arial,Bold</vt:lpstr>
      <vt:lpstr>Calibri</vt:lpstr>
      <vt:lpstr>Lato</vt:lpstr>
      <vt:lpstr>Lato Black</vt:lpstr>
      <vt:lpstr>Wingdings</vt:lpstr>
      <vt:lpstr>Motyw pakietu Office</vt:lpstr>
      <vt:lpstr>17th of February 2021</vt:lpstr>
      <vt:lpstr>Benefits of the CAF</vt:lpstr>
      <vt:lpstr> </vt:lpstr>
      <vt:lpstr>Simple official language</vt:lpstr>
      <vt:lpstr>Kraków taxpayer website</vt:lpstr>
      <vt:lpstr>Kraków taxpayer website</vt:lpstr>
      <vt:lpstr>Kraków taxpayer website</vt:lpstr>
      <vt:lpstr> </vt:lpstr>
      <vt:lpstr>Staff satisfaction survey</vt:lpstr>
      <vt:lpstr>Modernisation of the internal information service of the Kraków City Hall</vt:lpstr>
      <vt:lpstr>Conclusion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Robert Balcerzyk</dc:creator>
  <cp:lastModifiedBy>Agnieszka Hermel</cp:lastModifiedBy>
  <cp:revision>300</cp:revision>
  <cp:lastPrinted>2018-09-14T13:23:57Z</cp:lastPrinted>
  <dcterms:created xsi:type="dcterms:W3CDTF">2017-05-26T08:53:19Z</dcterms:created>
  <dcterms:modified xsi:type="dcterms:W3CDTF">2021-02-23T10:57:15Z</dcterms:modified>
</cp:coreProperties>
</file>